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0"/>
  </p:notesMasterIdLst>
  <p:sldIdLst>
    <p:sldId id="256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0" r:id="rId28"/>
    <p:sldId id="28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8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</a:t>
          </a:r>
          <a:r>
            <a:rPr lang="en-US" altLang="zh-TW" sz="2800"/>
            <a:t>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8540DF-FD49-4215-991C-C7B2A2E10D35}" type="pres">
      <dgm:prSet presAssocID="{E857221A-734F-4396-A642-04F985B7D590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CAC1A52-7A03-424B-8708-40DF70DCEBE1}" type="pres">
      <dgm:prSet presAssocID="{E857221A-734F-4396-A642-04F985B7D590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576B2E-DB43-49F5-8A31-D5CBF5F78EEC}" type="pres">
      <dgm:prSet presAssocID="{D60C5607-81DE-4CC8-91B3-C56E5666A49F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FFABC42-5BE3-4E33-A2BE-582BDAFB0BDF}" type="pres">
      <dgm:prSet presAssocID="{D60C5607-81DE-4CC8-91B3-C56E5666A49F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00715266-B18B-4BE1-9174-6113EFB44399}" type="presOf" srcId="{D60C5607-81DE-4CC8-91B3-C56E5666A49F}" destId="{75576B2E-DB43-49F5-8A31-D5CBF5F78EEC}" srcOrd="0" destOrd="0" presId="urn:microsoft.com/office/officeart/2005/8/layout/process1"/>
    <dgm:cxn modelId="{5B1BA3AF-BDD8-41E0-BDCC-37EC1B5194FD}" type="presOf" srcId="{7ABBEAF7-C373-4176-BC82-DCCB6D5E3E26}" destId="{A491758C-84A6-4A4D-888E-93118B4129B4}" srcOrd="0" destOrd="0" presId="urn:microsoft.com/office/officeart/2005/8/layout/process1"/>
    <dgm:cxn modelId="{A37A0B1A-00E7-4C70-8103-1C775294D3D8}" type="presOf" srcId="{D60C5607-81DE-4CC8-91B3-C56E5666A49F}" destId="{1FFABC42-5BE3-4E33-A2BE-582BDAFB0BDF}" srcOrd="1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769A87B7-F863-4C52-95A3-ACAA11FA0475}" type="presOf" srcId="{801111EC-7761-4006-9B8D-BDD3478D6A0C}" destId="{CFEBD105-9F67-4F60-B070-C671AE93A28A}" srcOrd="0" destOrd="0" presId="urn:microsoft.com/office/officeart/2005/8/layout/process1"/>
    <dgm:cxn modelId="{63A5A836-EE3A-4A02-843E-7E2B0545A95A}" type="presOf" srcId="{380F6D09-15D5-4E2B-BF8A-CECE4B7C4A20}" destId="{2C9E42A7-D692-4DEF-A008-68C3A4D1516E}" srcOrd="0" destOrd="0" presId="urn:microsoft.com/office/officeart/2005/8/layout/process1"/>
    <dgm:cxn modelId="{44DFC4EB-7BC1-494C-B525-CF0D4617D30F}" type="presOf" srcId="{680F7195-4FD3-481E-8A2B-5AD54C8280AB}" destId="{B28036AB-B71B-48DE-97C4-D287BC3BE7AC}" srcOrd="0" destOrd="0" presId="urn:microsoft.com/office/officeart/2005/8/layout/process1"/>
    <dgm:cxn modelId="{238F02FA-14AB-4280-8039-AA1E647ADBB1}" type="presOf" srcId="{E857221A-734F-4396-A642-04F985B7D590}" destId="{888540DF-FD49-4215-991C-C7B2A2E10D35}" srcOrd="0" destOrd="0" presId="urn:microsoft.com/office/officeart/2005/8/layout/process1"/>
    <dgm:cxn modelId="{E1C8F235-DEC7-4E67-9E1A-302BF758F91B}" type="presOf" srcId="{E857221A-734F-4396-A642-04F985B7D590}" destId="{FCAC1A52-7A03-424B-8708-40DF70DCEBE1}" srcOrd="1" destOrd="0" presId="urn:microsoft.com/office/officeart/2005/8/layout/process1"/>
    <dgm:cxn modelId="{03AD4ACB-F85B-4E6D-9F93-5D0F92DFEDD0}" type="presParOf" srcId="{A491758C-84A6-4A4D-888E-93118B4129B4}" destId="{CFEBD105-9F67-4F60-B070-C671AE93A28A}" srcOrd="0" destOrd="0" presId="urn:microsoft.com/office/officeart/2005/8/layout/process1"/>
    <dgm:cxn modelId="{F883CEE1-EC0C-41F7-B566-28DD8953F35A}" type="presParOf" srcId="{A491758C-84A6-4A4D-888E-93118B4129B4}" destId="{888540DF-FD49-4215-991C-C7B2A2E10D35}" srcOrd="1" destOrd="0" presId="urn:microsoft.com/office/officeart/2005/8/layout/process1"/>
    <dgm:cxn modelId="{BB177348-0696-4E89-8AB3-2D7E1D52245D}" type="presParOf" srcId="{888540DF-FD49-4215-991C-C7B2A2E10D35}" destId="{FCAC1A52-7A03-424B-8708-40DF70DCEBE1}" srcOrd="0" destOrd="0" presId="urn:microsoft.com/office/officeart/2005/8/layout/process1"/>
    <dgm:cxn modelId="{A94F14FD-C68C-42AD-BEB4-8A6002D6ACD5}" type="presParOf" srcId="{A491758C-84A6-4A4D-888E-93118B4129B4}" destId="{2C9E42A7-D692-4DEF-A008-68C3A4D1516E}" srcOrd="2" destOrd="0" presId="urn:microsoft.com/office/officeart/2005/8/layout/process1"/>
    <dgm:cxn modelId="{AD5D80CC-BE81-4DB5-A792-966A901A446E}" type="presParOf" srcId="{A491758C-84A6-4A4D-888E-93118B4129B4}" destId="{75576B2E-DB43-49F5-8A31-D5CBF5F78EEC}" srcOrd="3" destOrd="0" presId="urn:microsoft.com/office/officeart/2005/8/layout/process1"/>
    <dgm:cxn modelId="{7B3A0548-4294-4BD5-AF05-18B50E7F5FE3}" type="presParOf" srcId="{75576B2E-DB43-49F5-8A31-D5CBF5F78EEC}" destId="{1FFABC42-5BE3-4E33-A2BE-582BDAFB0BDF}" srcOrd="0" destOrd="0" presId="urn:microsoft.com/office/officeart/2005/8/layout/process1"/>
    <dgm:cxn modelId="{733EFC28-CB6B-4DCE-9576-693B4CE3C923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5702" y="688938"/>
          <a:ext cx="1704520" cy="18856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1</a:t>
          </a:r>
          <a:r>
            <a:rPr lang="en-US" altLang="zh-TW" sz="2800" kern="1200"/>
            <a:t>: define a set of function              </a:t>
          </a:r>
          <a:endParaRPr lang="zh-TW" altLang="en-US" sz="2800" kern="1200" dirty="0"/>
        </a:p>
      </dsp:txBody>
      <dsp:txXfrm>
        <a:off x="55626" y="738862"/>
        <a:ext cx="1604672" cy="1785778"/>
      </dsp:txXfrm>
    </dsp:sp>
    <dsp:sp modelId="{888540DF-FD49-4215-991C-C7B2A2E10D35}">
      <dsp:nvSpPr>
        <dsp:cNvPr id="0" name=""/>
        <dsp:cNvSpPr/>
      </dsp:nvSpPr>
      <dsp:spPr>
        <a:xfrm>
          <a:off x="1880675" y="1420391"/>
          <a:ext cx="361358" cy="4227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1880675" y="1504935"/>
        <a:ext cx="252951" cy="253633"/>
      </dsp:txXfrm>
    </dsp:sp>
    <dsp:sp modelId="{2C9E42A7-D692-4DEF-A008-68C3A4D1516E}">
      <dsp:nvSpPr>
        <dsp:cNvPr id="0" name=""/>
        <dsp:cNvSpPr/>
      </dsp:nvSpPr>
      <dsp:spPr>
        <a:xfrm>
          <a:off x="2392032" y="688938"/>
          <a:ext cx="1704520" cy="18856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2: goodness of function</a:t>
          </a:r>
          <a:endParaRPr lang="zh-TW" altLang="en-US" sz="2800" kern="1200" dirty="0"/>
        </a:p>
      </dsp:txBody>
      <dsp:txXfrm>
        <a:off x="2441956" y="738862"/>
        <a:ext cx="1604672" cy="1785778"/>
      </dsp:txXfrm>
    </dsp:sp>
    <dsp:sp modelId="{75576B2E-DB43-49F5-8A31-D5CBF5F78EEC}">
      <dsp:nvSpPr>
        <dsp:cNvPr id="0" name=""/>
        <dsp:cNvSpPr/>
      </dsp:nvSpPr>
      <dsp:spPr>
        <a:xfrm>
          <a:off x="4267005" y="1420391"/>
          <a:ext cx="361358" cy="4227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4267005" y="1504935"/>
        <a:ext cx="252951" cy="253633"/>
      </dsp:txXfrm>
    </dsp:sp>
    <dsp:sp modelId="{B28036AB-B71B-48DE-97C4-D287BC3BE7AC}">
      <dsp:nvSpPr>
        <dsp:cNvPr id="0" name=""/>
        <dsp:cNvSpPr/>
      </dsp:nvSpPr>
      <dsp:spPr>
        <a:xfrm>
          <a:off x="4778361" y="688938"/>
          <a:ext cx="1704520" cy="18856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3: pick the best function</a:t>
          </a:r>
          <a:endParaRPr lang="zh-TW" altLang="en-US" sz="2800" kern="1200" dirty="0"/>
        </a:p>
      </dsp:txBody>
      <dsp:txXfrm>
        <a:off x="4828285" y="738862"/>
        <a:ext cx="1604672" cy="1785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D3615-78FE-4AD3-A997-FCF8881D3D7A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DD20F-09AA-4F6F-ACAC-C232E4395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19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960A13-669D-478E-A7AE-409E403DD97F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35128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53DE-16AC-4BB0-AD5F-6814ABBCEC4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BCF-114B-4A73-A975-3D79B0469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50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53DE-16AC-4BB0-AD5F-6814ABBCEC4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BCF-114B-4A73-A975-3D79B0469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78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53DE-16AC-4BB0-AD5F-6814ABBCEC4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BCF-114B-4A73-A975-3D79B0469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75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CD6F0D-2556-034A-973E-93D486D59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87180"/>
            <a:ext cx="7886700" cy="62020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504DB4-746B-E749-A0E3-B97103A9D3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527175"/>
            <a:ext cx="7886700" cy="41571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9FD8E-83F1-2B4E-9478-8911ACB986B2}"/>
              </a:ext>
            </a:extLst>
          </p:cNvPr>
          <p:cNvSpPr txBox="1"/>
          <p:nvPr userDrawn="1"/>
        </p:nvSpPr>
        <p:spPr>
          <a:xfrm>
            <a:off x="2442701" y="6240810"/>
            <a:ext cx="5696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DS310: Machine Learning for Data Analytics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F20F66-D987-214D-8EA2-81AF2078AF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6966770" y="6243610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494AF-7A60-5941-B7EE-EAEF4DC6AE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27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53DE-16AC-4BB0-AD5F-6814ABBCEC4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BCF-114B-4A73-A975-3D79B0469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41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53DE-16AC-4BB0-AD5F-6814ABBCEC4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BCF-114B-4A73-A975-3D79B0469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5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53DE-16AC-4BB0-AD5F-6814ABBCEC4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BCF-114B-4A73-A975-3D79B0469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90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53DE-16AC-4BB0-AD5F-6814ABBCEC4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BCF-114B-4A73-A975-3D79B0469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1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53DE-16AC-4BB0-AD5F-6814ABBCEC4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BCF-114B-4A73-A975-3D79B0469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80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53DE-16AC-4BB0-AD5F-6814ABBCEC4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BCF-114B-4A73-A975-3D79B0469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4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53DE-16AC-4BB0-AD5F-6814ABBCEC4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BCF-114B-4A73-A975-3D79B0469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6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53DE-16AC-4BB0-AD5F-6814ABBCEC4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BCF-114B-4A73-A975-3D79B0469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37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E53DE-16AC-4BB0-AD5F-6814ABBCEC4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A5BCF-114B-4A73-A975-3D79B0469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1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NUL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23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2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47.jpeg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2.png"/><Relationship Id="rId5" Type="http://schemas.openxmlformats.org/officeDocument/2006/relationships/image" Target="../media/image7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90.png"/><Relationship Id="rId7" Type="http://schemas.openxmlformats.org/officeDocument/2006/relationships/image" Target="../media/image120.png"/><Relationship Id="rId12" Type="http://schemas.openxmlformats.org/officeDocument/2006/relationships/image" Target="../media/image17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160.png"/><Relationship Id="rId5" Type="http://schemas.openxmlformats.org/officeDocument/2006/relationships/image" Target="../media/image110.png"/><Relationship Id="rId10" Type="http://schemas.openxmlformats.org/officeDocument/2006/relationships/image" Target="../media/image150.png"/><Relationship Id="rId4" Type="http://schemas.openxmlformats.org/officeDocument/2006/relationships/image" Target="../media/image100.png"/><Relationship Id="rId9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90.png"/><Relationship Id="rId7" Type="http://schemas.openxmlformats.org/officeDocument/2006/relationships/image" Target="../media/image14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5.png"/><Relationship Id="rId9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Neural</a:t>
            </a:r>
            <a:r>
              <a:rPr lang="zh-CN" altLang="en-US" b="1" dirty="0"/>
              <a:t> </a:t>
            </a:r>
            <a:r>
              <a:rPr lang="en-US" altLang="zh-CN" b="1" dirty="0" smtClean="0"/>
              <a:t>Networks and Deep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7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35DA-0304-5E45-98A2-3D55F89C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056" y="379538"/>
            <a:ext cx="5880823" cy="62020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The Perceptron Learning Rule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6C300-BF1B-ED41-B2E0-61197DDC77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0242" y="3696664"/>
            <a:ext cx="3374939" cy="495019"/>
          </a:xfrm>
        </p:spPr>
        <p:txBody>
          <a:bodyPr>
            <a:normAutofit lnSpcReduction="10000"/>
          </a:bodyPr>
          <a:lstStyle/>
          <a:p>
            <a:r>
              <a:rPr lang="en-US" altLang="zh-CN" sz="1500" dirty="0">
                <a:solidFill>
                  <a:srgbClr val="FF0000"/>
                </a:solidFill>
              </a:rPr>
              <a:t>Step</a:t>
            </a:r>
            <a:r>
              <a:rPr lang="zh-CN" altLang="en-US" sz="1500" dirty="0">
                <a:solidFill>
                  <a:srgbClr val="FF0000"/>
                </a:solidFill>
              </a:rPr>
              <a:t> </a:t>
            </a:r>
            <a:r>
              <a:rPr lang="en-US" altLang="zh-CN" sz="1500" dirty="0">
                <a:solidFill>
                  <a:srgbClr val="FF0000"/>
                </a:solidFill>
              </a:rPr>
              <a:t>1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sz="1500" dirty="0"/>
              <a:t>Initialize the </a:t>
            </a:r>
            <a:r>
              <a:rPr lang="en-US" sz="1500" i="1" dirty="0">
                <a:solidFill>
                  <a:srgbClr val="284DFF"/>
                </a:solidFill>
              </a:rPr>
              <a:t>weights</a:t>
            </a:r>
            <a:r>
              <a:rPr lang="en-US" sz="1500" dirty="0"/>
              <a:t> to small random numbers.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A0522-0DD8-8846-9D8A-05CCBF9F112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046593-8C14-B34C-A919-A49E28B0F0CB}"/>
              </a:ext>
            </a:extLst>
          </p:cNvPr>
          <p:cNvSpPr/>
          <p:nvPr/>
        </p:nvSpPr>
        <p:spPr>
          <a:xfrm>
            <a:off x="2009773" y="4602588"/>
            <a:ext cx="1122830" cy="71269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EC9BD8-BEC0-A74D-B927-2215F67C3563}"/>
              </a:ext>
            </a:extLst>
          </p:cNvPr>
          <p:cNvSpPr/>
          <p:nvPr/>
        </p:nvSpPr>
        <p:spPr>
          <a:xfrm>
            <a:off x="3502396" y="4602588"/>
            <a:ext cx="1122830" cy="71269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3A63AE-273F-0143-BFB0-CE965AFF7D78}"/>
              </a:ext>
            </a:extLst>
          </p:cNvPr>
          <p:cNvSpPr/>
          <p:nvPr/>
        </p:nvSpPr>
        <p:spPr>
          <a:xfrm>
            <a:off x="5028637" y="4602588"/>
            <a:ext cx="1122830" cy="71269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E8432-386D-5D41-B55F-CA2004E7140B}"/>
              </a:ext>
            </a:extLst>
          </p:cNvPr>
          <p:cNvSpPr/>
          <p:nvPr/>
        </p:nvSpPr>
        <p:spPr>
          <a:xfrm>
            <a:off x="6862484" y="4579504"/>
            <a:ext cx="1122830" cy="71269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ADDF61-01F4-5944-B579-DA9947D42333}"/>
              </a:ext>
            </a:extLst>
          </p:cNvPr>
          <p:cNvSpPr/>
          <p:nvPr/>
        </p:nvSpPr>
        <p:spPr>
          <a:xfrm>
            <a:off x="4568075" y="3261686"/>
            <a:ext cx="927848" cy="443310"/>
          </a:xfrm>
          <a:prstGeom prst="ellipse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8289D1-BEA1-A049-A000-61B2BFB5F09E}"/>
              </a:ext>
            </a:extLst>
          </p:cNvPr>
          <p:cNvCxnSpPr>
            <a:cxnSpLocks/>
            <a:stCxn id="6" idx="0"/>
            <a:endCxn id="10" idx="3"/>
          </p:cNvCxnSpPr>
          <p:nvPr/>
        </p:nvCxnSpPr>
        <p:spPr>
          <a:xfrm flipV="1">
            <a:off x="2571187" y="3640075"/>
            <a:ext cx="2132768" cy="96251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46F3A8-2840-E847-820E-2735D2A173F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063812" y="3704996"/>
            <a:ext cx="870697" cy="89759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0A6122-3CD8-CD43-A5C3-41737BB7620A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5186641" y="3704996"/>
            <a:ext cx="403412" cy="89759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89CC3B-6992-2F4C-85ED-27FF1090064A}"/>
              </a:ext>
            </a:extLst>
          </p:cNvPr>
          <p:cNvCxnSpPr>
            <a:cxnSpLocks/>
            <a:stCxn id="9" idx="0"/>
            <a:endCxn id="10" idx="5"/>
          </p:cNvCxnSpPr>
          <p:nvPr/>
        </p:nvCxnSpPr>
        <p:spPr>
          <a:xfrm flipH="1" flipV="1">
            <a:off x="5360043" y="3640074"/>
            <a:ext cx="2063856" cy="93942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EEB7F9-FB63-1645-97B5-374996E2D3DD}"/>
                  </a:ext>
                </a:extLst>
              </p:cNvPr>
              <p:cNvSpPr txBox="1"/>
              <p:nvPr/>
            </p:nvSpPr>
            <p:spPr>
              <a:xfrm>
                <a:off x="6067912" y="4810863"/>
                <a:ext cx="946065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EEB7F9-FB63-1645-97B5-374996E2D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912" y="4810863"/>
                <a:ext cx="946065" cy="3231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3FC6A5-FBA3-5B46-A08C-F8B25C236C85}"/>
                  </a:ext>
                </a:extLst>
              </p:cNvPr>
              <p:cNvSpPr txBox="1"/>
              <p:nvPr/>
            </p:nvSpPr>
            <p:spPr>
              <a:xfrm>
                <a:off x="2230672" y="4731901"/>
                <a:ext cx="73958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1350" dirty="0"/>
              </a:p>
              <a:p>
                <a:pPr algn="ctr"/>
                <a:r>
                  <a:rPr lang="en-US" altLang="zh-CN" sz="1350" dirty="0"/>
                  <a:t>(Bias)</a:t>
                </a:r>
                <a:endParaRPr lang="en-US" sz="135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3FC6A5-FBA3-5B46-A08C-F8B25C23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672" y="4731901"/>
                <a:ext cx="739589" cy="507831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F93310-CF4E-8D46-B3BA-103800E70924}"/>
                  </a:ext>
                </a:extLst>
              </p:cNvPr>
              <p:cNvSpPr txBox="1"/>
              <p:nvPr/>
            </p:nvSpPr>
            <p:spPr>
              <a:xfrm>
                <a:off x="3612846" y="4716561"/>
                <a:ext cx="9624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350" dirty="0"/>
                  <a:t>Attribute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F93310-CF4E-8D46-B3BA-103800E70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846" y="4716561"/>
                <a:ext cx="962442" cy="507831"/>
              </a:xfrm>
              <a:prstGeom prst="rect">
                <a:avLst/>
              </a:prstGeom>
              <a:blipFill>
                <a:blip r:embed="rId4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53B624-5264-6B4A-A265-5A442A2BC2C6}"/>
                  </a:ext>
                </a:extLst>
              </p:cNvPr>
              <p:cNvSpPr txBox="1"/>
              <p:nvPr/>
            </p:nvSpPr>
            <p:spPr>
              <a:xfrm>
                <a:off x="5105470" y="4731900"/>
                <a:ext cx="9624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350" dirty="0"/>
                  <a:t>Attribute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53B624-5264-6B4A-A265-5A442A2BC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70" y="4731900"/>
                <a:ext cx="962442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C79ADC-B643-ED46-A716-932A0763CD5F}"/>
                  </a:ext>
                </a:extLst>
              </p:cNvPr>
              <p:cNvSpPr txBox="1"/>
              <p:nvPr/>
            </p:nvSpPr>
            <p:spPr>
              <a:xfrm>
                <a:off x="6956614" y="4728273"/>
                <a:ext cx="9624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350" dirty="0"/>
                  <a:t>Attribute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C79ADC-B643-ED46-A716-932A0763C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614" y="4728273"/>
                <a:ext cx="962442" cy="507831"/>
              </a:xfrm>
              <a:prstGeom prst="rect">
                <a:avLst/>
              </a:prstGeom>
              <a:blipFill>
                <a:blip r:embed="rId6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4FBFC2-4786-6E4D-8203-39D45B7B410D}"/>
                  </a:ext>
                </a:extLst>
              </p:cNvPr>
              <p:cNvSpPr txBox="1"/>
              <p:nvPr/>
            </p:nvSpPr>
            <p:spPr>
              <a:xfrm>
                <a:off x="3397749" y="3880059"/>
                <a:ext cx="24186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4FBFC2-4786-6E4D-8203-39D45B7B4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749" y="3880059"/>
                <a:ext cx="241861" cy="207749"/>
              </a:xfrm>
              <a:prstGeom prst="rect">
                <a:avLst/>
              </a:prstGeom>
              <a:blipFill>
                <a:blip r:embed="rId7"/>
                <a:stretch>
                  <a:fillRect l="-10000" r="-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5668ED-2693-BF41-AE64-5BC00F3D7722}"/>
                  </a:ext>
                </a:extLst>
              </p:cNvPr>
              <p:cNvSpPr txBox="1"/>
              <p:nvPr/>
            </p:nvSpPr>
            <p:spPr>
              <a:xfrm>
                <a:off x="4257699" y="3983934"/>
                <a:ext cx="23782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5668ED-2693-BF41-AE64-5BC00F3D7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99" y="3983934"/>
                <a:ext cx="237822" cy="207749"/>
              </a:xfrm>
              <a:prstGeom prst="rect">
                <a:avLst/>
              </a:prstGeom>
              <a:blipFill>
                <a:blip r:embed="rId8"/>
                <a:stretch>
                  <a:fillRect l="-10526" r="-1052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9285A8-E61D-2F4E-BDBC-57047B5B9D99}"/>
                  </a:ext>
                </a:extLst>
              </p:cNvPr>
              <p:cNvSpPr txBox="1"/>
              <p:nvPr/>
            </p:nvSpPr>
            <p:spPr>
              <a:xfrm>
                <a:off x="5104376" y="4025101"/>
                <a:ext cx="24186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9285A8-E61D-2F4E-BDBC-57047B5B9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376" y="4025101"/>
                <a:ext cx="241861" cy="207749"/>
              </a:xfrm>
              <a:prstGeom prst="rect">
                <a:avLst/>
              </a:prstGeom>
              <a:blipFill>
                <a:blip r:embed="rId9"/>
                <a:stretch>
                  <a:fillRect l="-5000" r="-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35EAA8-38EC-A545-B49F-7346852C3DE1}"/>
                  </a:ext>
                </a:extLst>
              </p:cNvPr>
              <p:cNvSpPr txBox="1"/>
              <p:nvPr/>
            </p:nvSpPr>
            <p:spPr>
              <a:xfrm>
                <a:off x="6509473" y="3880059"/>
                <a:ext cx="24686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35EAA8-38EC-A545-B49F-7346852C3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473" y="3880059"/>
                <a:ext cx="246862" cy="207749"/>
              </a:xfrm>
              <a:prstGeom prst="rect">
                <a:avLst/>
              </a:prstGeom>
              <a:blipFill>
                <a:blip r:embed="rId10"/>
                <a:stretch>
                  <a:fillRect l="-10000" r="-500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82C27E1-565D-504E-A6D6-B01CECA5EE45}"/>
              </a:ext>
            </a:extLst>
          </p:cNvPr>
          <p:cNvSpPr/>
          <p:nvPr/>
        </p:nvSpPr>
        <p:spPr>
          <a:xfrm>
            <a:off x="6717546" y="3247132"/>
            <a:ext cx="1088024" cy="501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b="1" dirty="0">
                <a:solidFill>
                  <a:schemeClr val="tx1"/>
                </a:solidFill>
              </a:rPr>
              <a:t>Measure</a:t>
            </a:r>
            <a:r>
              <a:rPr lang="zh-CN" altLang="en-US" sz="1350" b="1" dirty="0">
                <a:solidFill>
                  <a:schemeClr val="tx1"/>
                </a:solidFill>
              </a:rPr>
              <a:t> </a:t>
            </a:r>
            <a:r>
              <a:rPr lang="en-US" altLang="zh-CN" sz="1350" b="1" dirty="0">
                <a:solidFill>
                  <a:schemeClr val="tx1"/>
                </a:solidFill>
              </a:rPr>
              <a:t>of</a:t>
            </a:r>
            <a:r>
              <a:rPr lang="zh-CN" altLang="en-US" sz="1350" b="1" dirty="0">
                <a:solidFill>
                  <a:schemeClr val="tx1"/>
                </a:solidFill>
              </a:rPr>
              <a:t> </a:t>
            </a:r>
            <a:r>
              <a:rPr lang="en-US" altLang="zh-CN" sz="1350" b="1" dirty="0">
                <a:solidFill>
                  <a:schemeClr val="tx1"/>
                </a:solidFill>
              </a:rPr>
              <a:t>importance</a:t>
            </a:r>
            <a:endParaRPr lang="en-US" sz="135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9ABDEE-11A5-3345-AD11-4570789244FF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033586" y="3497869"/>
            <a:ext cx="683960" cy="36471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CCE40BD-65BD-004A-9707-F4165404C42E}"/>
              </a:ext>
            </a:extLst>
          </p:cNvPr>
          <p:cNvSpPr txBox="1"/>
          <p:nvPr/>
        </p:nvSpPr>
        <p:spPr>
          <a:xfrm>
            <a:off x="833156" y="4797351"/>
            <a:ext cx="11117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Input</a:t>
            </a:r>
            <a:r>
              <a:rPr lang="zh-CN" altLang="en-US" sz="1350" dirty="0"/>
              <a:t> </a:t>
            </a:r>
            <a:r>
              <a:rPr lang="en-US" altLang="zh-CN" sz="1350" dirty="0"/>
              <a:t>Layer</a:t>
            </a:r>
            <a:endParaRPr lang="en-US" sz="13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724303-FCBD-A54D-9B1B-319AA2E7BE0F}"/>
              </a:ext>
            </a:extLst>
          </p:cNvPr>
          <p:cNvSpPr txBox="1"/>
          <p:nvPr/>
        </p:nvSpPr>
        <p:spPr>
          <a:xfrm>
            <a:off x="3208100" y="3292318"/>
            <a:ext cx="12658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Weighted</a:t>
            </a:r>
            <a:r>
              <a:rPr lang="zh-CN" altLang="en-US" sz="1350" dirty="0"/>
              <a:t> </a:t>
            </a:r>
            <a:r>
              <a:rPr lang="en-US" altLang="zh-CN" sz="1350" dirty="0"/>
              <a:t>Sum</a:t>
            </a:r>
            <a:endParaRPr lang="en-US" sz="135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E4A3FB-023B-8D4C-9117-A42B29A18493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028637" y="2989668"/>
            <a:ext cx="3362" cy="27201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07457F-0A36-854A-B96C-79A94985B921}"/>
              </a:ext>
            </a:extLst>
          </p:cNvPr>
          <p:cNvSpPr txBox="1"/>
          <p:nvPr/>
        </p:nvSpPr>
        <p:spPr>
          <a:xfrm>
            <a:off x="4236295" y="1986558"/>
            <a:ext cx="1584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284DFF"/>
                </a:solidFill>
              </a:rPr>
              <a:t>Output</a:t>
            </a:r>
            <a:r>
              <a:rPr lang="zh-CN" altLang="en-US" sz="1350" dirty="0">
                <a:solidFill>
                  <a:srgbClr val="284DFF"/>
                </a:solidFill>
              </a:rPr>
              <a:t> </a:t>
            </a:r>
            <a:r>
              <a:rPr lang="en-US" altLang="zh-CN" sz="1350" dirty="0">
                <a:solidFill>
                  <a:srgbClr val="284DFF"/>
                </a:solidFill>
              </a:rPr>
              <a:t>Label:</a:t>
            </a:r>
            <a:r>
              <a:rPr lang="zh-CN" altLang="en-US" sz="1350" dirty="0">
                <a:solidFill>
                  <a:srgbClr val="284DFF"/>
                </a:solidFill>
              </a:rPr>
              <a:t> </a:t>
            </a:r>
            <a:r>
              <a:rPr lang="en-US" altLang="zh-CN" sz="1350" dirty="0">
                <a:solidFill>
                  <a:srgbClr val="284DFF"/>
                </a:solidFill>
              </a:rPr>
              <a:t>-1/1</a:t>
            </a:r>
            <a:endParaRPr lang="en-US" sz="1350" dirty="0">
              <a:solidFill>
                <a:srgbClr val="284DFF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2C620B5-D831-704E-9C2B-141D185D1928}"/>
              </a:ext>
            </a:extLst>
          </p:cNvPr>
          <p:cNvSpPr/>
          <p:nvPr/>
        </p:nvSpPr>
        <p:spPr>
          <a:xfrm>
            <a:off x="4564714" y="2537911"/>
            <a:ext cx="927848" cy="451757"/>
          </a:xfrm>
          <a:prstGeom prst="ellipse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887FF9E-A16F-7846-BC26-B6C993F674CB}"/>
              </a:ext>
            </a:extLst>
          </p:cNvPr>
          <p:cNvCxnSpPr>
            <a:cxnSpLocks/>
          </p:cNvCxnSpPr>
          <p:nvPr/>
        </p:nvCxnSpPr>
        <p:spPr>
          <a:xfrm flipH="1" flipV="1">
            <a:off x="5034911" y="2263557"/>
            <a:ext cx="3362" cy="27201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E5230ED-0493-5A45-9C1D-F3E17BBB3E8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40561" y="2669563"/>
            <a:ext cx="388701" cy="192276"/>
          </a:xfrm>
          <a:prstGeom prst="bentConnector3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C9E14D6-6B1C-AE4B-A6B8-3CBD3F795514}"/>
              </a:ext>
            </a:extLst>
          </p:cNvPr>
          <p:cNvSpPr txBox="1"/>
          <p:nvPr/>
        </p:nvSpPr>
        <p:spPr>
          <a:xfrm>
            <a:off x="3400260" y="2633527"/>
            <a:ext cx="1387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Step</a:t>
            </a:r>
            <a:r>
              <a:rPr lang="zh-CN" altLang="en-US" sz="1350" dirty="0"/>
              <a:t> </a:t>
            </a:r>
            <a:r>
              <a:rPr lang="en-US" altLang="zh-CN" sz="1350" dirty="0"/>
              <a:t>Function</a:t>
            </a:r>
            <a:endParaRPr lang="en-US" sz="1350" dirty="0"/>
          </a:p>
        </p:txBody>
      </p:sp>
      <p:pic>
        <p:nvPicPr>
          <p:cNvPr id="34" name="Picture 2" descr="Σ - Wiktionary">
            <a:extLst>
              <a:ext uri="{FF2B5EF4-FFF2-40B4-BE49-F238E27FC236}">
                <a16:creationId xmlns:a16="http://schemas.microsoft.com/office/drawing/2014/main" id="{5D4AD1CA-9BE2-7843-B2D1-E7E5366E6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286" y="3305149"/>
            <a:ext cx="396961" cy="39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Placeholder 2">
                <a:extLst>
                  <a:ext uri="{FF2B5EF4-FFF2-40B4-BE49-F238E27FC236}">
                    <a16:creationId xmlns:a16="http://schemas.microsoft.com/office/drawing/2014/main" id="{037BF3D1-D54D-AE47-A337-09FF8B3E74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806" y="2236983"/>
                <a:ext cx="3231544" cy="864440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500" dirty="0">
                    <a:solidFill>
                      <a:srgbClr val="FF0000"/>
                    </a:solidFill>
                  </a:rPr>
                  <a:t>Step</a:t>
                </a:r>
                <a:r>
                  <a:rPr lang="zh-CN" altLang="en-US" sz="15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5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1500" dirty="0"/>
                  <a:t>:</a:t>
                </a:r>
                <a:r>
                  <a:rPr lang="zh-CN" altLang="en-US" sz="1500" dirty="0"/>
                  <a:t> </a:t>
                </a:r>
                <a:r>
                  <a:rPr lang="en-US" sz="1500" dirty="0"/>
                  <a:t>For each training sample</a:t>
                </a:r>
                <a:r>
                  <a:rPr lang="zh-CN" altLang="en-US" sz="15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5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500" dirty="0"/>
                  <a:t>:</a:t>
                </a:r>
              </a:p>
              <a:p>
                <a:pPr lvl="1"/>
                <a:r>
                  <a:rPr lang="en-US" sz="1500" dirty="0"/>
                  <a:t>Calculate the </a:t>
                </a:r>
                <a:r>
                  <a:rPr lang="en-US" sz="1500" i="1" dirty="0">
                    <a:solidFill>
                      <a:srgbClr val="284DFF"/>
                    </a:solidFill>
                  </a:rPr>
                  <a:t>output</a:t>
                </a:r>
                <a:r>
                  <a:rPr lang="en-US" sz="1500" dirty="0"/>
                  <a:t> value.</a:t>
                </a:r>
              </a:p>
              <a:p>
                <a:pPr lvl="1"/>
                <a:r>
                  <a:rPr lang="en-US" sz="1500" dirty="0"/>
                  <a:t>Update the </a:t>
                </a:r>
                <a:r>
                  <a:rPr lang="en-US" sz="1500" i="1" dirty="0">
                    <a:solidFill>
                      <a:srgbClr val="284DFF"/>
                    </a:solidFill>
                  </a:rPr>
                  <a:t>weights</a:t>
                </a:r>
                <a:r>
                  <a:rPr lang="en-US" sz="1500" dirty="0"/>
                  <a:t>.</a:t>
                </a:r>
              </a:p>
              <a:p>
                <a:endParaRPr lang="en-US" sz="2100" dirty="0"/>
              </a:p>
            </p:txBody>
          </p:sp>
        </mc:Choice>
        <mc:Fallback xmlns="">
          <p:sp>
            <p:nvSpPr>
              <p:cNvPr id="38" name="Text Placeholder 2">
                <a:extLst>
                  <a:ext uri="{FF2B5EF4-FFF2-40B4-BE49-F238E27FC236}">
                    <a16:creationId xmlns:a16="http://schemas.microsoft.com/office/drawing/2014/main" id="{037BF3D1-D54D-AE47-A337-09FF8B3E7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06" y="2236983"/>
                <a:ext cx="3231544" cy="864440"/>
              </a:xfrm>
              <a:prstGeom prst="rect">
                <a:avLst/>
              </a:prstGeom>
              <a:blipFill>
                <a:blip r:embed="rId12"/>
                <a:stretch>
                  <a:fillRect l="-1569" t="-579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82729D-B375-9B4D-ADAA-9A0406BC4021}"/>
                  </a:ext>
                </a:extLst>
              </p:cNvPr>
              <p:cNvSpPr txBox="1"/>
              <p:nvPr/>
            </p:nvSpPr>
            <p:spPr>
              <a:xfrm>
                <a:off x="8206901" y="4503440"/>
                <a:ext cx="707181" cy="785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82729D-B375-9B4D-ADAA-9A0406BC4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901" y="4503440"/>
                <a:ext cx="707181" cy="785408"/>
              </a:xfrm>
              <a:prstGeom prst="rect">
                <a:avLst/>
              </a:prstGeom>
              <a:blipFill>
                <a:blip r:embed="rId13"/>
                <a:stretch>
                  <a:fillRect l="-3571" t="-1587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48F6F0A-8C56-EE40-A7D5-62DFFE1700D6}"/>
                  </a:ext>
                </a:extLst>
              </p:cNvPr>
              <p:cNvSpPr txBox="1"/>
              <p:nvPr/>
            </p:nvSpPr>
            <p:spPr>
              <a:xfrm>
                <a:off x="7252608" y="3995345"/>
                <a:ext cx="1629998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48F6F0A-8C56-EE40-A7D5-62DFFE170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608" y="3995345"/>
                <a:ext cx="1629998" cy="207749"/>
              </a:xfrm>
              <a:prstGeom prst="rect">
                <a:avLst/>
              </a:prstGeom>
              <a:blipFill>
                <a:blip r:embed="rId14"/>
                <a:stretch>
                  <a:fillRect l="-2326" t="-5882" r="-3876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BD9451-1EA7-EE42-AE0F-17A330ABDF0D}"/>
                  </a:ext>
                </a:extLst>
              </p:cNvPr>
              <p:cNvSpPr/>
              <p:nvPr/>
            </p:nvSpPr>
            <p:spPr>
              <a:xfrm>
                <a:off x="5576810" y="3325711"/>
                <a:ext cx="713593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BD9451-1EA7-EE42-AE0F-17A330ABD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810" y="3325711"/>
                <a:ext cx="713593" cy="37427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AF2582D-3135-034C-AADD-E825EF18047B}"/>
                  </a:ext>
                </a:extLst>
              </p:cNvPr>
              <p:cNvSpPr txBox="1"/>
              <p:nvPr/>
            </p:nvSpPr>
            <p:spPr>
              <a:xfrm>
                <a:off x="5620374" y="2537112"/>
                <a:ext cx="2033505" cy="463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zh-CN" altLang="en-US" sz="135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sSup>
                                  <m:sSupPr>
                                    <m:ctrlPr>
                                      <a:rPr lang="en-US" altLang="zh-CN" sz="135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35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35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zh-CN" sz="135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13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3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sz="13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zh-CN" altLang="en-US" sz="135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350" i="1">
                                    <a:solidFill>
                                      <a:srgbClr val="284DFF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AF2582D-3135-034C-AADD-E825EF180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374" y="2537112"/>
                <a:ext cx="2033505" cy="463460"/>
              </a:xfrm>
              <a:prstGeom prst="rect">
                <a:avLst/>
              </a:prstGeom>
              <a:blipFill>
                <a:blip r:embed="rId16"/>
                <a:stretch>
                  <a:fillRect l="-1242" t="-226316" r="-1863" b="-3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89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6C46-D902-2342-B649-5A14D507E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289" y="384039"/>
            <a:ext cx="5850255" cy="62020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The Perceptron Learning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3187C85-D669-7743-ABB5-377DB5BA33EB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284DFF"/>
                    </a:solidFill>
                  </a:rPr>
                  <a:t>output value </a:t>
                </a:r>
                <a:r>
                  <a:rPr lang="en-US" dirty="0"/>
                  <a:t>is the class label predicted by the unit step function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altLang="zh-CN" dirty="0"/>
                  <a:t>T</a:t>
                </a:r>
                <a:r>
                  <a:rPr lang="en-US" dirty="0"/>
                  <a:t>he weight update can be written more formally as </a:t>
                </a:r>
              </a:p>
              <a:p>
                <a:pPr marL="0" indent="0">
                  <a:buNone/>
                </a:pPr>
                <a:endParaRPr lang="en-US" altLang="zh-CN" sz="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8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1800" dirty="0">
                    <a:solidFill>
                      <a:srgbClr val="FF0000"/>
                    </a:solidFill>
                  </a:rPr>
                  <a:t>                                     </a:t>
                </a:r>
                <a14:m>
                  <m:oMath xmlns:m="http://schemas.openxmlformats.org/officeDocument/2006/math">
                    <m:r>
                      <a:rPr lang="zh-CN" altLang="en-US" sz="18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altLang="zh-CN" sz="18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800" dirty="0"/>
              </a:p>
              <a:p>
                <a:endParaRPr lang="en-US" sz="900" dirty="0"/>
              </a:p>
              <a:p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value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3187C85-D669-7743-ABB5-377DB5BA3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>
                <a:blip r:embed="rId2"/>
                <a:stretch>
                  <a:fillRect l="-1086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A1A53-146C-8043-82CA-9832F1BB81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2DF61B-93B4-A542-95D5-AD0F82AF762D}"/>
                  </a:ext>
                </a:extLst>
              </p:cNvPr>
              <p:cNvSpPr txBox="1"/>
              <p:nvPr/>
            </p:nvSpPr>
            <p:spPr>
              <a:xfrm>
                <a:off x="6478905" y="3561577"/>
                <a:ext cx="2380741" cy="73225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350" dirty="0"/>
                  <a:t> </a:t>
                </a:r>
                <a:r>
                  <a:rPr lang="en-US" altLang="zh-CN" sz="1350" dirty="0"/>
                  <a:t>is</a:t>
                </a:r>
                <a:r>
                  <a:rPr lang="zh-CN" altLang="en-US" sz="1350" dirty="0"/>
                  <a:t> </a:t>
                </a:r>
                <a:r>
                  <a:rPr lang="en-US" altLang="zh-CN" sz="1350" dirty="0"/>
                  <a:t>the</a:t>
                </a:r>
                <a:r>
                  <a:rPr lang="zh-CN" altLang="en-US" sz="1350" dirty="0"/>
                  <a:t> </a:t>
                </a:r>
                <a:r>
                  <a:rPr lang="en-US" altLang="zh-CN" sz="1350" dirty="0"/>
                  <a:t>ground</a:t>
                </a:r>
                <a:r>
                  <a:rPr lang="zh-CN" altLang="en-US" sz="1350" dirty="0"/>
                  <a:t> </a:t>
                </a:r>
                <a:r>
                  <a:rPr lang="en-US" altLang="zh-CN" sz="1350" dirty="0"/>
                  <a:t>truth</a:t>
                </a:r>
                <a:r>
                  <a:rPr lang="zh-CN" altLang="en-US" sz="1350" dirty="0"/>
                  <a:t> </a:t>
                </a:r>
                <a:r>
                  <a:rPr lang="en-US" altLang="zh-CN" sz="1350" dirty="0"/>
                  <a:t>label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350" dirty="0"/>
                  <a:t> </a:t>
                </a:r>
                <a:r>
                  <a:rPr lang="en-US" altLang="zh-CN" sz="1350" dirty="0"/>
                  <a:t>is</a:t>
                </a:r>
                <a:r>
                  <a:rPr lang="zh-CN" altLang="en-US" sz="1350" dirty="0"/>
                  <a:t> </a:t>
                </a:r>
                <a:r>
                  <a:rPr lang="en-US" altLang="zh-CN" sz="1350" dirty="0"/>
                  <a:t>the</a:t>
                </a:r>
                <a:r>
                  <a:rPr lang="zh-CN" altLang="en-US" sz="135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sz="1350" dirty="0"/>
                  <a:t>-</a:t>
                </a:r>
                <a:r>
                  <a:rPr lang="en-US" altLang="zh-CN" sz="1350" dirty="0" err="1"/>
                  <a:t>th</a:t>
                </a:r>
                <a:r>
                  <a:rPr lang="zh-CN" altLang="en-US" sz="1350" dirty="0"/>
                  <a:t> </a:t>
                </a:r>
                <a:r>
                  <a:rPr lang="en-US" altLang="zh-CN" sz="1350" dirty="0"/>
                  <a:t>feature</a:t>
                </a:r>
                <a:r>
                  <a:rPr lang="zh-CN" altLang="en-US" sz="1350" dirty="0"/>
                  <a:t> </a:t>
                </a:r>
                <a:r>
                  <a:rPr lang="en-US" altLang="zh-CN" sz="1350" dirty="0"/>
                  <a:t>of</a:t>
                </a:r>
                <a:r>
                  <a:rPr lang="zh-CN" altLang="en-US" sz="1350" dirty="0"/>
                  <a:t> </a:t>
                </a:r>
                <a:r>
                  <a:rPr lang="en-US" altLang="zh-CN" sz="1350" dirty="0"/>
                  <a:t>input</a:t>
                </a:r>
                <a:r>
                  <a:rPr lang="zh-CN" altLang="en-US" sz="13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350" dirty="0"/>
              </a:p>
              <a:p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sz="1350" dirty="0"/>
                  <a:t> </a:t>
                </a:r>
                <a:r>
                  <a:rPr lang="en-US" altLang="zh-CN" sz="1350" dirty="0"/>
                  <a:t>is</a:t>
                </a:r>
                <a:r>
                  <a:rPr lang="zh-CN" altLang="en-US" sz="1350" dirty="0"/>
                  <a:t> </a:t>
                </a:r>
                <a:r>
                  <a:rPr lang="en-US" altLang="zh-CN" sz="1350" dirty="0"/>
                  <a:t>the</a:t>
                </a:r>
                <a:r>
                  <a:rPr lang="zh-CN" altLang="en-US" sz="1350" dirty="0"/>
                  <a:t> </a:t>
                </a:r>
                <a:r>
                  <a:rPr lang="en-US" altLang="zh-CN" sz="1350" dirty="0"/>
                  <a:t>learning</a:t>
                </a:r>
                <a:r>
                  <a:rPr lang="zh-CN" altLang="en-US" sz="1350" dirty="0"/>
                  <a:t> </a:t>
                </a:r>
                <a:r>
                  <a:rPr lang="en-US" altLang="zh-CN" sz="1350" dirty="0"/>
                  <a:t>rate</a:t>
                </a:r>
                <a:endParaRPr lang="en-US" sz="13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2DF61B-93B4-A542-95D5-AD0F82AF7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905" y="3561577"/>
                <a:ext cx="2380741" cy="732252"/>
              </a:xfrm>
              <a:prstGeom prst="rect">
                <a:avLst/>
              </a:prstGeom>
              <a:blipFill>
                <a:blip r:embed="rId3"/>
                <a:stretch>
                  <a:fillRect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3B4ACF-4604-D446-B9A9-36CF9607F1DE}"/>
              </a:ext>
            </a:extLst>
          </p:cNvPr>
          <p:cNvSpPr/>
          <p:nvPr/>
        </p:nvSpPr>
        <p:spPr>
          <a:xfrm>
            <a:off x="4242872" y="3595210"/>
            <a:ext cx="1940312" cy="367991"/>
          </a:xfrm>
          <a:prstGeom prst="roundRect">
            <a:avLst/>
          </a:prstGeom>
          <a:noFill/>
          <a:ln w="25400">
            <a:solidFill>
              <a:srgbClr val="284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BCE553-5E49-1140-908A-FC580A2EFAC2}"/>
                  </a:ext>
                </a:extLst>
              </p:cNvPr>
              <p:cNvSpPr txBox="1"/>
              <p:nvPr/>
            </p:nvSpPr>
            <p:spPr>
              <a:xfrm>
                <a:off x="5123130" y="4063061"/>
                <a:ext cx="318933" cy="2244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BCE553-5E49-1140-908A-FC580A2EF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130" y="4063061"/>
                <a:ext cx="318933" cy="224420"/>
              </a:xfrm>
              <a:prstGeom prst="rect">
                <a:avLst/>
              </a:prstGeom>
              <a:blipFill>
                <a:blip r:embed="rId4"/>
                <a:stretch>
                  <a:fillRect l="-11538" r="-7692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E94EF4-5822-7E45-9C3A-910DA09E8FE2}"/>
                  </a:ext>
                </a:extLst>
              </p:cNvPr>
              <p:cNvSpPr/>
              <p:nvPr/>
            </p:nvSpPr>
            <p:spPr>
              <a:xfrm>
                <a:off x="1743137" y="4713146"/>
                <a:ext cx="2270814" cy="331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−1−</m:t>
                          </m:r>
                          <m:d>
                            <m:d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E94EF4-5822-7E45-9C3A-910DA09E8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137" y="4713146"/>
                <a:ext cx="2270814" cy="331694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5991089-646D-5640-BF12-0B8BE896BE47}"/>
                  </a:ext>
                </a:extLst>
              </p:cNvPr>
              <p:cNvSpPr/>
              <p:nvPr/>
            </p:nvSpPr>
            <p:spPr>
              <a:xfrm>
                <a:off x="4429966" y="4713147"/>
                <a:ext cx="1855573" cy="31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5991089-646D-5640-BF12-0B8BE896B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966" y="4713147"/>
                <a:ext cx="1855573" cy="316753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74A5DB6-03EC-2B4F-9E1B-7EA0B7F191C3}"/>
                  </a:ext>
                </a:extLst>
              </p:cNvPr>
              <p:cNvSpPr/>
              <p:nvPr/>
            </p:nvSpPr>
            <p:spPr>
              <a:xfrm>
                <a:off x="1661289" y="5019483"/>
                <a:ext cx="2519857" cy="31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−1−1</m:t>
                          </m:r>
                        </m:e>
                      </m:d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74A5DB6-03EC-2B4F-9E1B-7EA0B7F19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289" y="5019483"/>
                <a:ext cx="2519857" cy="316753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1C925D-A8AF-294F-840C-EE22B6C96FA1}"/>
                  </a:ext>
                </a:extLst>
              </p:cNvPr>
              <p:cNvSpPr/>
              <p:nvPr/>
            </p:nvSpPr>
            <p:spPr>
              <a:xfrm>
                <a:off x="4412897" y="5019483"/>
                <a:ext cx="2534284" cy="31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1−(−1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1C925D-A8AF-294F-840C-EE22B6C96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897" y="5019483"/>
                <a:ext cx="2534284" cy="316753"/>
              </a:xfrm>
              <a:prstGeom prst="rect">
                <a:avLst/>
              </a:prstGeom>
              <a:blipFill>
                <a:blip r:embed="rId8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48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F22A31-CEEF-4740-AF37-F57C9E75B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53" y="2186429"/>
            <a:ext cx="4100711" cy="2619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399D64-9D94-6542-9A25-B1CCDF7F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06" y="422121"/>
            <a:ext cx="2915934" cy="62020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Sample</a:t>
            </a:r>
            <a:r>
              <a:rPr lang="zh-CN" altLang="en-US" sz="3600" b="1" dirty="0">
                <a:solidFill>
                  <a:srgbClr val="C00000"/>
                </a:solidFill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</a:rPr>
              <a:t>Code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EBFC5-A5CE-694F-8237-1AE482F56F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1C71D-8AB8-0C48-A64C-74ABBBABAC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D0EC13-DCDC-CA42-97DE-0413075E2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2" y="2382385"/>
            <a:ext cx="4678260" cy="23583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FB3A39-43EA-3341-9807-08E4397DC386}"/>
              </a:ext>
            </a:extLst>
          </p:cNvPr>
          <p:cNvSpPr/>
          <p:nvPr/>
        </p:nvSpPr>
        <p:spPr>
          <a:xfrm>
            <a:off x="4892040" y="2539539"/>
            <a:ext cx="1208315" cy="1595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6EA85E-9132-4643-A1B7-421FF96E0EBF}"/>
              </a:ext>
            </a:extLst>
          </p:cNvPr>
          <p:cNvSpPr/>
          <p:nvPr/>
        </p:nvSpPr>
        <p:spPr>
          <a:xfrm>
            <a:off x="4892040" y="2170335"/>
            <a:ext cx="2775857" cy="1595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3585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35DA-0304-5E45-98A2-3D55F89C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286" y="371838"/>
            <a:ext cx="6568591" cy="62020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Perceptron</a:t>
            </a:r>
            <a:r>
              <a:rPr lang="zh-CN" altLang="en-US" sz="3600" b="1" dirty="0">
                <a:solidFill>
                  <a:srgbClr val="C00000"/>
                </a:solidFill>
              </a:rPr>
              <a:t> </a:t>
            </a:r>
            <a:r>
              <a:rPr lang="en-US" altLang="zh-CN" sz="3600" b="1" dirty="0" err="1">
                <a:solidFill>
                  <a:srgbClr val="C00000"/>
                </a:solidFill>
              </a:rPr>
              <a:t>v.s</a:t>
            </a:r>
            <a:r>
              <a:rPr lang="en-US" altLang="zh-CN" sz="3600" b="1" dirty="0">
                <a:solidFill>
                  <a:srgbClr val="C00000"/>
                </a:solidFill>
              </a:rPr>
              <a:t>.</a:t>
            </a:r>
            <a:r>
              <a:rPr lang="zh-CN" altLang="en-US" sz="3600" b="1" dirty="0">
                <a:solidFill>
                  <a:srgbClr val="C00000"/>
                </a:solidFill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</a:rPr>
              <a:t>Logistic</a:t>
            </a:r>
            <a:r>
              <a:rPr lang="zh-CN" altLang="en-US" sz="3600" b="1" dirty="0">
                <a:solidFill>
                  <a:srgbClr val="C00000"/>
                </a:solidFill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</a:rPr>
              <a:t>Regression</a:t>
            </a:r>
            <a:r>
              <a:rPr lang="zh-CN" altLang="en-US" sz="3600" b="1" dirty="0">
                <a:solidFill>
                  <a:srgbClr val="C00000"/>
                </a:solidFill>
              </a:rPr>
              <a:t> 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A0522-0DD8-8846-9D8A-05CCBF9F112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046593-8C14-B34C-A919-A49E28B0F0CB}"/>
              </a:ext>
            </a:extLst>
          </p:cNvPr>
          <p:cNvSpPr/>
          <p:nvPr/>
        </p:nvSpPr>
        <p:spPr>
          <a:xfrm>
            <a:off x="1553135" y="4539540"/>
            <a:ext cx="1122830" cy="71269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EC9BD8-BEC0-A74D-B927-2215F67C3563}"/>
              </a:ext>
            </a:extLst>
          </p:cNvPr>
          <p:cNvSpPr/>
          <p:nvPr/>
        </p:nvSpPr>
        <p:spPr>
          <a:xfrm>
            <a:off x="3045759" y="4539540"/>
            <a:ext cx="1122830" cy="71269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3A63AE-273F-0143-BFB0-CE965AFF7D78}"/>
              </a:ext>
            </a:extLst>
          </p:cNvPr>
          <p:cNvSpPr/>
          <p:nvPr/>
        </p:nvSpPr>
        <p:spPr>
          <a:xfrm>
            <a:off x="4572000" y="4539540"/>
            <a:ext cx="1122830" cy="71269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E8432-386D-5D41-B55F-CA2004E7140B}"/>
              </a:ext>
            </a:extLst>
          </p:cNvPr>
          <p:cNvSpPr/>
          <p:nvPr/>
        </p:nvSpPr>
        <p:spPr>
          <a:xfrm>
            <a:off x="6405847" y="4516456"/>
            <a:ext cx="1122830" cy="71269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ADDF61-01F4-5944-B579-DA9947D42333}"/>
              </a:ext>
            </a:extLst>
          </p:cNvPr>
          <p:cNvSpPr/>
          <p:nvPr/>
        </p:nvSpPr>
        <p:spPr>
          <a:xfrm>
            <a:off x="4111438" y="3198638"/>
            <a:ext cx="927848" cy="443310"/>
          </a:xfrm>
          <a:prstGeom prst="ellipse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8289D1-BEA1-A049-A000-61B2BFB5F09E}"/>
              </a:ext>
            </a:extLst>
          </p:cNvPr>
          <p:cNvCxnSpPr>
            <a:cxnSpLocks/>
            <a:stCxn id="6" idx="0"/>
            <a:endCxn id="10" idx="3"/>
          </p:cNvCxnSpPr>
          <p:nvPr/>
        </p:nvCxnSpPr>
        <p:spPr>
          <a:xfrm flipV="1">
            <a:off x="2114550" y="3577027"/>
            <a:ext cx="2132768" cy="96251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46F3A8-2840-E847-820E-2735D2A173F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607174" y="3641948"/>
            <a:ext cx="870697" cy="89759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0A6122-3CD8-CD43-A5C3-41737BB7620A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4730003" y="3641948"/>
            <a:ext cx="403412" cy="89759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89CC3B-6992-2F4C-85ED-27FF1090064A}"/>
              </a:ext>
            </a:extLst>
          </p:cNvPr>
          <p:cNvCxnSpPr>
            <a:cxnSpLocks/>
            <a:stCxn id="9" idx="0"/>
            <a:endCxn id="10" idx="5"/>
          </p:cNvCxnSpPr>
          <p:nvPr/>
        </p:nvCxnSpPr>
        <p:spPr>
          <a:xfrm flipH="1" flipV="1">
            <a:off x="4903406" y="3577026"/>
            <a:ext cx="2063856" cy="93942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EEB7F9-FB63-1645-97B5-374996E2D3DD}"/>
                  </a:ext>
                </a:extLst>
              </p:cNvPr>
              <p:cNvSpPr txBox="1"/>
              <p:nvPr/>
            </p:nvSpPr>
            <p:spPr>
              <a:xfrm>
                <a:off x="5611274" y="4747815"/>
                <a:ext cx="946065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EEB7F9-FB63-1645-97B5-374996E2D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274" y="4747815"/>
                <a:ext cx="946065" cy="3231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3FC6A5-FBA3-5B46-A08C-F8B25C236C85}"/>
                  </a:ext>
                </a:extLst>
              </p:cNvPr>
              <p:cNvSpPr txBox="1"/>
              <p:nvPr/>
            </p:nvSpPr>
            <p:spPr>
              <a:xfrm>
                <a:off x="1774035" y="4668853"/>
                <a:ext cx="73958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1350" dirty="0"/>
              </a:p>
              <a:p>
                <a:pPr algn="ctr"/>
                <a:r>
                  <a:rPr lang="en-US" altLang="zh-CN" sz="1350" dirty="0"/>
                  <a:t>(Bias)</a:t>
                </a:r>
                <a:endParaRPr lang="en-US" sz="135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3FC6A5-FBA3-5B46-A08C-F8B25C23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035" y="4668853"/>
                <a:ext cx="739589" cy="507831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F93310-CF4E-8D46-B3BA-103800E70924}"/>
                  </a:ext>
                </a:extLst>
              </p:cNvPr>
              <p:cNvSpPr txBox="1"/>
              <p:nvPr/>
            </p:nvSpPr>
            <p:spPr>
              <a:xfrm>
                <a:off x="3156209" y="4653513"/>
                <a:ext cx="9624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350" dirty="0"/>
                  <a:t>Attribute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F93310-CF4E-8D46-B3BA-103800E70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209" y="4653513"/>
                <a:ext cx="962442" cy="507831"/>
              </a:xfrm>
              <a:prstGeom prst="rect">
                <a:avLst/>
              </a:prstGeom>
              <a:blipFill>
                <a:blip r:embed="rId4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53B624-5264-6B4A-A265-5A442A2BC2C6}"/>
                  </a:ext>
                </a:extLst>
              </p:cNvPr>
              <p:cNvSpPr txBox="1"/>
              <p:nvPr/>
            </p:nvSpPr>
            <p:spPr>
              <a:xfrm>
                <a:off x="4648832" y="4668852"/>
                <a:ext cx="9624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350" dirty="0"/>
                  <a:t>Attribute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53B624-5264-6B4A-A265-5A442A2BC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832" y="4668852"/>
                <a:ext cx="962442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C79ADC-B643-ED46-A716-932A0763CD5F}"/>
                  </a:ext>
                </a:extLst>
              </p:cNvPr>
              <p:cNvSpPr txBox="1"/>
              <p:nvPr/>
            </p:nvSpPr>
            <p:spPr>
              <a:xfrm>
                <a:off x="6499976" y="4665225"/>
                <a:ext cx="9624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350" dirty="0"/>
                  <a:t>Attribute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C79ADC-B643-ED46-A716-932A0763C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976" y="4665225"/>
                <a:ext cx="962442" cy="507831"/>
              </a:xfrm>
              <a:prstGeom prst="rect">
                <a:avLst/>
              </a:prstGeom>
              <a:blipFill>
                <a:blip r:embed="rId6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4FBFC2-4786-6E4D-8203-39D45B7B410D}"/>
                  </a:ext>
                </a:extLst>
              </p:cNvPr>
              <p:cNvSpPr txBox="1"/>
              <p:nvPr/>
            </p:nvSpPr>
            <p:spPr>
              <a:xfrm>
                <a:off x="2941111" y="3817011"/>
                <a:ext cx="24186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4FBFC2-4786-6E4D-8203-39D45B7B4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111" y="3817011"/>
                <a:ext cx="241861" cy="207749"/>
              </a:xfrm>
              <a:prstGeom prst="rect">
                <a:avLst/>
              </a:prstGeom>
              <a:blipFill>
                <a:blip r:embed="rId7"/>
                <a:stretch>
                  <a:fillRect l="-10000" r="-500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5668ED-2693-BF41-AE64-5BC00F3D7722}"/>
                  </a:ext>
                </a:extLst>
              </p:cNvPr>
              <p:cNvSpPr txBox="1"/>
              <p:nvPr/>
            </p:nvSpPr>
            <p:spPr>
              <a:xfrm>
                <a:off x="3801061" y="3920886"/>
                <a:ext cx="23782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5668ED-2693-BF41-AE64-5BC00F3D7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061" y="3920886"/>
                <a:ext cx="237822" cy="207749"/>
              </a:xfrm>
              <a:prstGeom prst="rect">
                <a:avLst/>
              </a:prstGeom>
              <a:blipFill>
                <a:blip r:embed="rId8"/>
                <a:stretch>
                  <a:fillRect l="-10000" r="-500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9285A8-E61D-2F4E-BDBC-57047B5B9D99}"/>
                  </a:ext>
                </a:extLst>
              </p:cNvPr>
              <p:cNvSpPr txBox="1"/>
              <p:nvPr/>
            </p:nvSpPr>
            <p:spPr>
              <a:xfrm>
                <a:off x="4647738" y="3962053"/>
                <a:ext cx="24186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9285A8-E61D-2F4E-BDBC-57047B5B9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738" y="3962053"/>
                <a:ext cx="241861" cy="207749"/>
              </a:xfrm>
              <a:prstGeom prst="rect">
                <a:avLst/>
              </a:prstGeom>
              <a:blipFill>
                <a:blip r:embed="rId9"/>
                <a:stretch>
                  <a:fillRect l="-5000" r="-500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35EAA8-38EC-A545-B49F-7346852C3DE1}"/>
                  </a:ext>
                </a:extLst>
              </p:cNvPr>
              <p:cNvSpPr txBox="1"/>
              <p:nvPr/>
            </p:nvSpPr>
            <p:spPr>
              <a:xfrm>
                <a:off x="6052836" y="3817011"/>
                <a:ext cx="24686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35EAA8-38EC-A545-B49F-7346852C3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836" y="3817011"/>
                <a:ext cx="246862" cy="207749"/>
              </a:xfrm>
              <a:prstGeom prst="rect">
                <a:avLst/>
              </a:prstGeom>
              <a:blipFill>
                <a:blip r:embed="rId10"/>
                <a:stretch>
                  <a:fillRect l="-10000" r="-500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2CCE40BD-65BD-004A-9707-F4165404C42E}"/>
              </a:ext>
            </a:extLst>
          </p:cNvPr>
          <p:cNvSpPr txBox="1"/>
          <p:nvPr/>
        </p:nvSpPr>
        <p:spPr>
          <a:xfrm>
            <a:off x="376518" y="4734303"/>
            <a:ext cx="11117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Input</a:t>
            </a:r>
            <a:r>
              <a:rPr lang="zh-CN" altLang="en-US" sz="1350" dirty="0"/>
              <a:t> </a:t>
            </a:r>
            <a:r>
              <a:rPr lang="en-US" altLang="zh-CN" sz="1350" dirty="0"/>
              <a:t>Layer</a:t>
            </a:r>
            <a:endParaRPr lang="en-US" sz="13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724303-FCBD-A54D-9B1B-319AA2E7BE0F}"/>
              </a:ext>
            </a:extLst>
          </p:cNvPr>
          <p:cNvSpPr txBox="1"/>
          <p:nvPr/>
        </p:nvSpPr>
        <p:spPr>
          <a:xfrm>
            <a:off x="2751463" y="3229270"/>
            <a:ext cx="12658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Weighted</a:t>
            </a:r>
            <a:r>
              <a:rPr lang="zh-CN" altLang="en-US" sz="1350" dirty="0"/>
              <a:t> </a:t>
            </a:r>
            <a:r>
              <a:rPr lang="en-US" altLang="zh-CN" sz="1350" dirty="0"/>
              <a:t>Sum</a:t>
            </a:r>
            <a:endParaRPr lang="en-US" sz="135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E4A3FB-023B-8D4C-9117-A42B29A18493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572000" y="2926620"/>
            <a:ext cx="3362" cy="27201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07457F-0A36-854A-B96C-79A94985B921}"/>
              </a:ext>
            </a:extLst>
          </p:cNvPr>
          <p:cNvSpPr txBox="1"/>
          <p:nvPr/>
        </p:nvSpPr>
        <p:spPr>
          <a:xfrm>
            <a:off x="3779657" y="1923510"/>
            <a:ext cx="1584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284DFF"/>
                </a:solidFill>
              </a:rPr>
              <a:t>Output</a:t>
            </a:r>
            <a:r>
              <a:rPr lang="zh-CN" altLang="en-US" sz="1350" dirty="0">
                <a:solidFill>
                  <a:srgbClr val="284DFF"/>
                </a:solidFill>
              </a:rPr>
              <a:t> </a:t>
            </a:r>
            <a:r>
              <a:rPr lang="en-US" altLang="zh-CN" sz="1350" dirty="0">
                <a:solidFill>
                  <a:srgbClr val="284DFF"/>
                </a:solidFill>
              </a:rPr>
              <a:t>Label:</a:t>
            </a:r>
            <a:r>
              <a:rPr lang="zh-CN" altLang="en-US" sz="1350" dirty="0">
                <a:solidFill>
                  <a:srgbClr val="284DFF"/>
                </a:solidFill>
              </a:rPr>
              <a:t> </a:t>
            </a:r>
            <a:r>
              <a:rPr lang="en-US" altLang="zh-CN" sz="1350" dirty="0">
                <a:solidFill>
                  <a:srgbClr val="284DFF"/>
                </a:solidFill>
              </a:rPr>
              <a:t>-1/1</a:t>
            </a:r>
            <a:endParaRPr lang="en-US" sz="1350" dirty="0">
              <a:solidFill>
                <a:srgbClr val="284DFF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2C620B5-D831-704E-9C2B-141D185D1928}"/>
              </a:ext>
            </a:extLst>
          </p:cNvPr>
          <p:cNvSpPr/>
          <p:nvPr/>
        </p:nvSpPr>
        <p:spPr>
          <a:xfrm>
            <a:off x="4108076" y="2474863"/>
            <a:ext cx="927848" cy="451757"/>
          </a:xfrm>
          <a:prstGeom prst="ellipse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887FF9E-A16F-7846-BC26-B6C993F674CB}"/>
              </a:ext>
            </a:extLst>
          </p:cNvPr>
          <p:cNvCxnSpPr>
            <a:cxnSpLocks/>
          </p:cNvCxnSpPr>
          <p:nvPr/>
        </p:nvCxnSpPr>
        <p:spPr>
          <a:xfrm flipH="1" flipV="1">
            <a:off x="4578274" y="2200509"/>
            <a:ext cx="3362" cy="27201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E5230ED-0493-5A45-9C1D-F3E17BBB3E8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83923" y="2606515"/>
            <a:ext cx="388701" cy="192276"/>
          </a:xfrm>
          <a:prstGeom prst="bentConnector3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C9E14D6-6B1C-AE4B-A6B8-3CBD3F795514}"/>
              </a:ext>
            </a:extLst>
          </p:cNvPr>
          <p:cNvSpPr txBox="1"/>
          <p:nvPr/>
        </p:nvSpPr>
        <p:spPr>
          <a:xfrm>
            <a:off x="2943622" y="2570479"/>
            <a:ext cx="1387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Step</a:t>
            </a:r>
            <a:r>
              <a:rPr lang="zh-CN" altLang="en-US" sz="1350" dirty="0"/>
              <a:t> </a:t>
            </a:r>
            <a:r>
              <a:rPr lang="en-US" altLang="zh-CN" sz="1350" dirty="0"/>
              <a:t>Function</a:t>
            </a:r>
            <a:endParaRPr lang="en-US" sz="1350" dirty="0"/>
          </a:p>
        </p:txBody>
      </p:sp>
      <p:pic>
        <p:nvPicPr>
          <p:cNvPr id="34" name="Picture 2" descr="Σ - Wiktionary">
            <a:extLst>
              <a:ext uri="{FF2B5EF4-FFF2-40B4-BE49-F238E27FC236}">
                <a16:creationId xmlns:a16="http://schemas.microsoft.com/office/drawing/2014/main" id="{5D4AD1CA-9BE2-7843-B2D1-E7E5366E6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48" y="3242101"/>
            <a:ext cx="396961" cy="39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82729D-B375-9B4D-ADAA-9A0406BC4021}"/>
                  </a:ext>
                </a:extLst>
              </p:cNvPr>
              <p:cNvSpPr txBox="1"/>
              <p:nvPr/>
            </p:nvSpPr>
            <p:spPr>
              <a:xfrm>
                <a:off x="7750263" y="4440392"/>
                <a:ext cx="707181" cy="785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82729D-B375-9B4D-ADAA-9A0406BC4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263" y="4440392"/>
                <a:ext cx="707181" cy="785408"/>
              </a:xfrm>
              <a:prstGeom prst="rect">
                <a:avLst/>
              </a:prstGeom>
              <a:blipFill>
                <a:blip r:embed="rId12"/>
                <a:stretch>
                  <a:fillRect l="-3571" t="-1587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48F6F0A-8C56-EE40-A7D5-62DFFE1700D6}"/>
                  </a:ext>
                </a:extLst>
              </p:cNvPr>
              <p:cNvSpPr txBox="1"/>
              <p:nvPr/>
            </p:nvSpPr>
            <p:spPr>
              <a:xfrm>
                <a:off x="6795971" y="3932297"/>
                <a:ext cx="1629998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48F6F0A-8C56-EE40-A7D5-62DFFE170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71" y="3932297"/>
                <a:ext cx="1629998" cy="207749"/>
              </a:xfrm>
              <a:prstGeom prst="rect">
                <a:avLst/>
              </a:prstGeom>
              <a:blipFill>
                <a:blip r:embed="rId13"/>
                <a:stretch>
                  <a:fillRect l="-2326" r="-3876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BD9451-1EA7-EE42-AE0F-17A330ABDF0D}"/>
                  </a:ext>
                </a:extLst>
              </p:cNvPr>
              <p:cNvSpPr/>
              <p:nvPr/>
            </p:nvSpPr>
            <p:spPr>
              <a:xfrm>
                <a:off x="5120172" y="3262663"/>
                <a:ext cx="713593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BD9451-1EA7-EE42-AE0F-17A330ABD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172" y="3262663"/>
                <a:ext cx="713593" cy="3742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AF2582D-3135-034C-AADD-E825EF18047B}"/>
                  </a:ext>
                </a:extLst>
              </p:cNvPr>
              <p:cNvSpPr txBox="1"/>
              <p:nvPr/>
            </p:nvSpPr>
            <p:spPr>
              <a:xfrm>
                <a:off x="5163736" y="2474064"/>
                <a:ext cx="2033505" cy="463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zh-CN" altLang="en-US" sz="135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sSup>
                                  <m:sSupPr>
                                    <m:ctrlPr>
                                      <a:rPr lang="en-US" altLang="zh-CN" sz="135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35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35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zh-CN" sz="135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13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3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sz="13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zh-CN" altLang="en-US" sz="135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350" i="1">
                                    <a:solidFill>
                                      <a:srgbClr val="284DFF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AF2582D-3135-034C-AADD-E825EF180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736" y="2474064"/>
                <a:ext cx="2033505" cy="463460"/>
              </a:xfrm>
              <a:prstGeom prst="rect">
                <a:avLst/>
              </a:prstGeom>
              <a:blipFill>
                <a:blip r:embed="rId15"/>
                <a:stretch>
                  <a:fillRect l="-1242" t="-226316" r="-1863" b="-3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8F5002-013B-BE4A-B65E-8300763CDB12}"/>
                  </a:ext>
                </a:extLst>
              </p:cNvPr>
              <p:cNvSpPr txBox="1"/>
              <p:nvPr/>
            </p:nvSpPr>
            <p:spPr>
              <a:xfrm>
                <a:off x="1174977" y="2865764"/>
                <a:ext cx="1497141" cy="4153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8F5002-013B-BE4A-B65E-8300763CD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977" y="2865764"/>
                <a:ext cx="1497141" cy="415370"/>
              </a:xfrm>
              <a:prstGeom prst="rect">
                <a:avLst/>
              </a:prstGeom>
              <a:blipFill>
                <a:blip r:embed="rId16"/>
                <a:stretch>
                  <a:fillRect l="-252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388145-D682-BF4D-9745-054C32EB55B9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2672118" y="3069325"/>
            <a:ext cx="1906156" cy="4124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8F493A0-E457-D54E-9B47-542D4AFD0A67}"/>
                  </a:ext>
                </a:extLst>
              </p:cNvPr>
              <p:cNvSpPr txBox="1"/>
              <p:nvPr/>
            </p:nvSpPr>
            <p:spPr>
              <a:xfrm>
                <a:off x="5129854" y="2466230"/>
                <a:ext cx="2188356" cy="46346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zh-CN" altLang="en-US" sz="135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35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)≥</m:t>
                                </m:r>
                                <m:r>
                                  <a:rPr lang="en-US" altLang="zh-CN" sz="13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3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135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350" i="1">
                                    <a:solidFill>
                                      <a:srgbClr val="284DFF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8F493A0-E457-D54E-9B47-542D4AFD0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4" y="2466230"/>
                <a:ext cx="2188356" cy="463460"/>
              </a:xfrm>
              <a:prstGeom prst="rect">
                <a:avLst/>
              </a:prstGeom>
              <a:blipFill>
                <a:blip r:embed="rId17"/>
                <a:stretch>
                  <a:fillRect l="-1734" t="-226316" r="-1156" b="-3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CADF6AD3-08F3-1840-93BE-91219FF6E389}"/>
              </a:ext>
            </a:extLst>
          </p:cNvPr>
          <p:cNvSpPr txBox="1"/>
          <p:nvPr/>
        </p:nvSpPr>
        <p:spPr>
          <a:xfrm>
            <a:off x="3773384" y="1931344"/>
            <a:ext cx="1584686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284DFF"/>
                </a:solidFill>
              </a:rPr>
              <a:t>Output</a:t>
            </a:r>
            <a:r>
              <a:rPr lang="zh-CN" altLang="en-US" sz="1350" dirty="0">
                <a:solidFill>
                  <a:srgbClr val="284DFF"/>
                </a:solidFill>
              </a:rPr>
              <a:t> </a:t>
            </a:r>
            <a:r>
              <a:rPr lang="en-US" altLang="zh-CN" sz="1350" dirty="0">
                <a:solidFill>
                  <a:srgbClr val="284DFF"/>
                </a:solidFill>
              </a:rPr>
              <a:t>Label:</a:t>
            </a:r>
            <a:r>
              <a:rPr lang="zh-CN" altLang="en-US" sz="1350" dirty="0">
                <a:solidFill>
                  <a:srgbClr val="284DFF"/>
                </a:solidFill>
              </a:rPr>
              <a:t> </a:t>
            </a:r>
            <a:r>
              <a:rPr lang="en-US" altLang="zh-CN" sz="1350" dirty="0">
                <a:solidFill>
                  <a:srgbClr val="284DFF"/>
                </a:solidFill>
              </a:rPr>
              <a:t>0/1</a:t>
            </a:r>
            <a:endParaRPr lang="en-US" sz="1350" dirty="0">
              <a:solidFill>
                <a:srgbClr val="284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17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2" grpId="0"/>
      <p:bldP spid="36" grpId="0" animBg="1"/>
      <p:bldP spid="37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C893E-FA8C-F143-A419-F9406C5C5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190" y="478955"/>
            <a:ext cx="5227620" cy="62020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Problems with </a:t>
            </a:r>
            <a:r>
              <a:rPr lang="en-US" sz="3600" b="1" dirty="0" err="1">
                <a:solidFill>
                  <a:srgbClr val="C00000"/>
                </a:solidFill>
              </a:rPr>
              <a:t>Perceptrons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14291-CF7A-2242-AFBD-B32DFD7B6D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non-linear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en-US" dirty="0">
                <a:solidFill>
                  <a:srgbClr val="FF0000"/>
                </a:solidFill>
              </a:rPr>
              <a:t>Not differentiable </a:t>
            </a:r>
          </a:p>
          <a:p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</a:p>
          <a:p>
            <a:pPr lvl="1"/>
            <a:r>
              <a:rPr lang="en-US" dirty="0"/>
              <a:t>numeric output </a:t>
            </a:r>
          </a:p>
          <a:p>
            <a:pPr lvl="1"/>
            <a:r>
              <a:rPr lang="en-US" dirty="0">
                <a:solidFill>
                  <a:srgbClr val="284DFF"/>
                </a:solidFill>
              </a:rPr>
              <a:t>multiple outputs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1FCF7-084C-B142-892E-E12803AF484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36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D307B-1DE2-4144-8B4B-A0C330B4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695" y="249265"/>
            <a:ext cx="6338120" cy="62020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Multi Layered </a:t>
            </a:r>
            <a:r>
              <a:rPr lang="en-US" sz="3600" b="1" dirty="0" err="1">
                <a:solidFill>
                  <a:srgbClr val="C00000"/>
                </a:solidFill>
              </a:rPr>
              <a:t>Perceptrons</a:t>
            </a:r>
            <a:r>
              <a:rPr lang="zh-CN" altLang="en-US" sz="3600" b="1" dirty="0">
                <a:solidFill>
                  <a:srgbClr val="C00000"/>
                </a:solidFill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</a:rPr>
              <a:t>(MLP)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704C9-EF73-7847-A95A-264B4C7131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6457" y="1800448"/>
            <a:ext cx="7886700" cy="4157188"/>
          </a:xfrm>
        </p:spPr>
        <p:txBody>
          <a:bodyPr/>
          <a:lstStyle/>
          <a:p>
            <a:r>
              <a:rPr lang="en-US" dirty="0"/>
              <a:t>Generalizing to Multiple Labels </a:t>
            </a:r>
          </a:p>
          <a:p>
            <a:pPr lvl="1"/>
            <a:r>
              <a:rPr lang="en-US" dirty="0"/>
              <a:t>Distinguishing between multiple categories</a:t>
            </a:r>
          </a:p>
          <a:p>
            <a:pPr lvl="1"/>
            <a:r>
              <a:rPr lang="en-US" dirty="0"/>
              <a:t>Solution: Add another layer - </a:t>
            </a:r>
            <a:r>
              <a:rPr lang="en-US" dirty="0">
                <a:solidFill>
                  <a:srgbClr val="FF0000"/>
                </a:solidFill>
              </a:rPr>
              <a:t>Multi Layer Neural Networks </a:t>
            </a:r>
          </a:p>
          <a:p>
            <a:pPr marL="342900" lvl="1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951DC-C76E-0741-8CA0-7A114B183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0" name="Picture 2" descr="Neural Networks and Deep learning: An Overview - Microsoft Dynamics Partner  and CRM Consultant">
            <a:extLst>
              <a:ext uri="{FF2B5EF4-FFF2-40B4-BE49-F238E27FC236}">
                <a16:creationId xmlns:a16="http://schemas.microsoft.com/office/drawing/2014/main" id="{CE500588-82D6-9449-A725-A992A238B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12" y="3438268"/>
            <a:ext cx="7351487" cy="193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ceptron Definition | DeepAI">
            <a:extLst>
              <a:ext uri="{FF2B5EF4-FFF2-40B4-BE49-F238E27FC236}">
                <a16:creationId xmlns:a16="http://schemas.microsoft.com/office/drawing/2014/main" id="{CC5BE3AE-15F3-214D-88F6-1E48FBBD4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642" y="751916"/>
            <a:ext cx="2883528" cy="152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501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79714-443A-C04D-890A-B05A65C2F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5" y="282131"/>
            <a:ext cx="6686550" cy="62020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Multi Layered </a:t>
            </a:r>
            <a:r>
              <a:rPr lang="en-US" sz="3600" b="1" dirty="0" err="1">
                <a:solidFill>
                  <a:srgbClr val="C00000"/>
                </a:solidFill>
              </a:rPr>
              <a:t>Perceptrons</a:t>
            </a:r>
            <a:r>
              <a:rPr lang="zh-CN" altLang="en-US" sz="3600" b="1" dirty="0">
                <a:solidFill>
                  <a:srgbClr val="C00000"/>
                </a:solidFill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</a:rPr>
              <a:t>(MLP)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4BCB1-83D4-FC43-8D18-4F941AC9A9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447828"/>
            <a:ext cx="8031028" cy="3117891"/>
          </a:xfrm>
        </p:spPr>
        <p:txBody>
          <a:bodyPr/>
          <a:lstStyle/>
          <a:p>
            <a:r>
              <a:rPr lang="en-US" dirty="0"/>
              <a:t>Multi-class classification is more applicable than binary classification </a:t>
            </a:r>
          </a:p>
          <a:p>
            <a:pPr lvl="1"/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non-linear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lvl="1"/>
            <a:r>
              <a:rPr lang="en-US" dirty="0"/>
              <a:t>Smooth, differentiable threshold function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6C743-CA70-074E-8D01-C439B0F6B49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9A6E7-A4C0-AA4F-AC1E-36DC7364C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29" y="3352973"/>
            <a:ext cx="6400800" cy="16704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3921E8-839E-914E-8440-D0665E17A152}"/>
              </a:ext>
            </a:extLst>
          </p:cNvPr>
          <p:cNvSpPr/>
          <p:nvPr/>
        </p:nvSpPr>
        <p:spPr>
          <a:xfrm>
            <a:off x="1935481" y="4933368"/>
            <a:ext cx="14312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284DFF"/>
                </a:solidFill>
              </a:rPr>
              <a:t>unit step function</a:t>
            </a:r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865ACF-B202-F244-8D0E-C71018DE6D6C}"/>
              </a:ext>
            </a:extLst>
          </p:cNvPr>
          <p:cNvSpPr/>
          <p:nvPr/>
        </p:nvSpPr>
        <p:spPr>
          <a:xfrm>
            <a:off x="4054086" y="4933368"/>
            <a:ext cx="12153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srgbClr val="284DFF"/>
                </a:solidFill>
              </a:rPr>
              <a:t>linear</a:t>
            </a:r>
            <a:r>
              <a:rPr lang="zh-CN" altLang="en-US" sz="1350" dirty="0">
                <a:solidFill>
                  <a:srgbClr val="284DFF"/>
                </a:solidFill>
              </a:rPr>
              <a:t> </a:t>
            </a:r>
            <a:r>
              <a:rPr lang="en-US" sz="1350" dirty="0">
                <a:solidFill>
                  <a:srgbClr val="284DFF"/>
                </a:solidFill>
              </a:rPr>
              <a:t>function</a:t>
            </a:r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39FAC1-B0BB-6C47-B3FA-F76036689105}"/>
              </a:ext>
            </a:extLst>
          </p:cNvPr>
          <p:cNvSpPr/>
          <p:nvPr/>
        </p:nvSpPr>
        <p:spPr>
          <a:xfrm>
            <a:off x="6127351" y="4933368"/>
            <a:ext cx="137569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srgbClr val="284DFF"/>
                </a:solidFill>
              </a:rPr>
              <a:t>Sigmoid</a:t>
            </a:r>
            <a:r>
              <a:rPr lang="zh-CN" altLang="en-US" sz="1350" dirty="0">
                <a:solidFill>
                  <a:srgbClr val="284DFF"/>
                </a:solidFill>
              </a:rPr>
              <a:t> </a:t>
            </a:r>
            <a:r>
              <a:rPr lang="en-US" sz="1350" dirty="0">
                <a:solidFill>
                  <a:srgbClr val="284DFF"/>
                </a:solidFill>
              </a:rPr>
              <a:t>function</a:t>
            </a: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52C1A2-351B-494F-81FB-A8F8F5AEE324}"/>
              </a:ext>
            </a:extLst>
          </p:cNvPr>
          <p:cNvSpPr/>
          <p:nvPr/>
        </p:nvSpPr>
        <p:spPr>
          <a:xfrm>
            <a:off x="5473212" y="3352973"/>
            <a:ext cx="2189285" cy="18573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77323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6C743-CA70-074E-8D01-C439B0F6B49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7BA749-70FA-9F26-C0F6-3B620AF6B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041" y="441591"/>
            <a:ext cx="5936537" cy="62020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Neural</a:t>
            </a:r>
            <a:r>
              <a:rPr lang="zh-CN" altLang="en-US" sz="3600" b="1" dirty="0">
                <a:solidFill>
                  <a:srgbClr val="C00000"/>
                </a:solidFill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</a:rPr>
              <a:t>Network</a:t>
            </a:r>
            <a:r>
              <a:rPr lang="zh-CN" altLang="en-US" sz="3600" b="1" dirty="0">
                <a:solidFill>
                  <a:srgbClr val="C00000"/>
                </a:solidFill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</a:rPr>
              <a:t>Optimization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91FCE84-DFA7-7ED3-DA0A-6E26CB4E9C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2002631"/>
            <a:ext cx="3943350" cy="3117891"/>
          </a:xfrm>
        </p:spPr>
        <p:txBody>
          <a:bodyPr/>
          <a:lstStyle/>
          <a:p>
            <a:r>
              <a:rPr lang="en-US" dirty="0"/>
              <a:t>Feed Forward Neural Networks 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85972BD-FB20-2733-2C95-B664DE561247}"/>
              </a:ext>
            </a:extLst>
          </p:cNvPr>
          <p:cNvSpPr txBox="1">
            <a:spLocks/>
          </p:cNvSpPr>
          <p:nvPr/>
        </p:nvSpPr>
        <p:spPr>
          <a:xfrm>
            <a:off x="4713310" y="2002632"/>
            <a:ext cx="4032905" cy="3118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dirty="0"/>
              <a:t>Backpropagation</a:t>
            </a:r>
          </a:p>
        </p:txBody>
      </p:sp>
      <p:pic>
        <p:nvPicPr>
          <p:cNvPr id="17" name="Picture 2" descr="Neural Networks and Deep learning: An Overview - Microsoft Dynamics Partner  and CRM Consultant">
            <a:extLst>
              <a:ext uri="{FF2B5EF4-FFF2-40B4-BE49-F238E27FC236}">
                <a16:creationId xmlns:a16="http://schemas.microsoft.com/office/drawing/2014/main" id="{CDD35087-B0A3-AB73-F547-E96D04824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33" b="21375"/>
          <a:stretch/>
        </p:blipFill>
        <p:spPr bwMode="auto">
          <a:xfrm>
            <a:off x="1507196" y="2785087"/>
            <a:ext cx="2218923" cy="12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3658779-D9B1-C57A-BBA9-B8596962265C}"/>
              </a:ext>
            </a:extLst>
          </p:cNvPr>
          <p:cNvSpPr/>
          <p:nvPr/>
        </p:nvSpPr>
        <p:spPr>
          <a:xfrm>
            <a:off x="1944223" y="4045754"/>
            <a:ext cx="1344871" cy="71274"/>
          </a:xfrm>
          <a:prstGeom prst="rightArrow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Picture 2" descr="Neural Networks and Deep learning: An Overview - Microsoft Dynamics Partner  and CRM Consultant">
            <a:extLst>
              <a:ext uri="{FF2B5EF4-FFF2-40B4-BE49-F238E27FC236}">
                <a16:creationId xmlns:a16="http://schemas.microsoft.com/office/drawing/2014/main" id="{A3A1096C-FE30-2EFB-9722-B1278F80B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33" b="21375"/>
          <a:stretch/>
        </p:blipFill>
        <p:spPr bwMode="auto">
          <a:xfrm>
            <a:off x="5266046" y="2785087"/>
            <a:ext cx="2218923" cy="12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DC8DAB47-93F6-8CE9-E96D-80074FBAE7F1}"/>
              </a:ext>
            </a:extLst>
          </p:cNvPr>
          <p:cNvSpPr/>
          <p:nvPr/>
        </p:nvSpPr>
        <p:spPr>
          <a:xfrm rot="10800000">
            <a:off x="5759901" y="4046561"/>
            <a:ext cx="1344871" cy="71274"/>
          </a:xfrm>
          <a:prstGeom prst="rightArrow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05513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AE4A-9136-A947-A512-C3702479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317" y="177346"/>
            <a:ext cx="6345153" cy="62020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Feed Forward Neural Networks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BA441-BF9C-ED43-AB06-812A25C97B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2111268"/>
            <a:ext cx="7886700" cy="2942258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I</a:t>
            </a:r>
            <a:r>
              <a:rPr lang="en-US" dirty="0"/>
              <a:t>nformation only flows in one direction (forward)</a:t>
            </a:r>
          </a:p>
          <a:p>
            <a:r>
              <a:rPr lang="en-US" dirty="0">
                <a:solidFill>
                  <a:srgbClr val="FF0000"/>
                </a:solidFill>
              </a:rPr>
              <a:t>Each hidden node </a:t>
            </a:r>
            <a:r>
              <a:rPr lang="en-US" dirty="0"/>
              <a:t>“collects” the inputs from all input nodes and computes a weighted sum of the inputs and then applies the sigmoid function to the weighted sum.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284DFF"/>
                </a:solidFill>
              </a:rPr>
              <a:t>output of each hidden node </a:t>
            </a:r>
            <a:r>
              <a:rPr lang="en-US" dirty="0"/>
              <a:t>is forwarded to every output node.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output node </a:t>
            </a:r>
            <a:r>
              <a:rPr lang="en-US" dirty="0"/>
              <a:t>“collects” the inputs (from hidden layer nodes) and computes a weighted sum of its inputs and then applies the sigmoid function to obtain the final output. </a:t>
            </a:r>
          </a:p>
          <a:p>
            <a:r>
              <a:rPr lang="en-US" dirty="0"/>
              <a:t>The class corresponding to the output node with the largest output value is assigned as the predicted class for the input.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2DE0C-C3ED-5947-A87A-0198913FFD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2" descr="Neural Networks and Deep learning: An Overview - Microsoft Dynamics Partner  and CRM Consultant">
            <a:extLst>
              <a:ext uri="{FF2B5EF4-FFF2-40B4-BE49-F238E27FC236}">
                <a16:creationId xmlns:a16="http://schemas.microsoft.com/office/drawing/2014/main" id="{5575D9E6-29DB-D34E-8C10-1D72933CC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33" b="21375"/>
          <a:stretch/>
        </p:blipFill>
        <p:spPr bwMode="auto">
          <a:xfrm>
            <a:off x="6617276" y="795447"/>
            <a:ext cx="2218923" cy="12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FF5C6424-AF8E-F841-BD6C-9FF3FD7BAF57}"/>
              </a:ext>
            </a:extLst>
          </p:cNvPr>
          <p:cNvSpPr/>
          <p:nvPr/>
        </p:nvSpPr>
        <p:spPr>
          <a:xfrm>
            <a:off x="7111131" y="2056922"/>
            <a:ext cx="1344871" cy="71274"/>
          </a:xfrm>
          <a:prstGeom prst="rightArrow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4772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eural Networks and Deep learning: An Overview - Microsoft Dynamics Partner  and CRM Consultant">
            <a:extLst>
              <a:ext uri="{FF2B5EF4-FFF2-40B4-BE49-F238E27FC236}">
                <a16:creationId xmlns:a16="http://schemas.microsoft.com/office/drawing/2014/main" id="{AA506398-1987-F74E-9923-510E3CE6D8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33" b="21375"/>
          <a:stretch/>
        </p:blipFill>
        <p:spPr bwMode="auto">
          <a:xfrm>
            <a:off x="6617276" y="939283"/>
            <a:ext cx="2218923" cy="12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2008BC-4D43-8A47-ACD9-ED71F9A5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587" y="243102"/>
            <a:ext cx="3491287" cy="62020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Backpropagation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D54E60-AD9D-FB4F-BA18-8F323F857340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586311" y="1398160"/>
                <a:ext cx="6338120" cy="3117891"/>
              </a:xfrm>
            </p:spPr>
            <p:txBody>
              <a:bodyPr/>
              <a:lstStyle/>
              <a:p>
                <a:r>
                  <a:rPr lang="en-US" dirty="0"/>
                  <a:t>Assume that the network structure is predetermined (number of hidden nodes and interconnections) </a:t>
                </a:r>
              </a:p>
              <a:p>
                <a:r>
                  <a:rPr lang="en-US" dirty="0"/>
                  <a:t>Objective function 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training examples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categories</a:t>
                </a:r>
                <a:r>
                  <a:rPr lang="en-US" dirty="0"/>
                  <a:t>: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D54E60-AD9D-FB4F-BA18-8F323F8573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586311" y="1398160"/>
                <a:ext cx="6338120" cy="3117891"/>
              </a:xfrm>
              <a:blipFill>
                <a:blip r:embed="rId3"/>
                <a:stretch>
                  <a:fillRect l="-1800" t="-3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3577B-0452-824C-9C5C-2561AB1B51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537494F-636B-DB45-A8F4-4A56121D2005}"/>
              </a:ext>
            </a:extLst>
          </p:cNvPr>
          <p:cNvSpPr/>
          <p:nvPr/>
        </p:nvSpPr>
        <p:spPr>
          <a:xfrm rot="10800000">
            <a:off x="7111131" y="2200758"/>
            <a:ext cx="1344871" cy="71274"/>
          </a:xfrm>
          <a:prstGeom prst="rightArrow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A753A3-DEAF-0D45-AD9C-FDC93FDA4D66}"/>
                  </a:ext>
                </a:extLst>
              </p:cNvPr>
              <p:cNvSpPr txBox="1"/>
              <p:nvPr/>
            </p:nvSpPr>
            <p:spPr>
              <a:xfrm>
                <a:off x="1584910" y="4009217"/>
                <a:ext cx="1659557" cy="588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350" i="1">
                                              <a:latin typeface="Cambria Math" panose="02040503050406030204" pitchFamily="18" charset="0"/>
                                            </a:rPr>
                                            <m:t>𝑖𝑙</m:t>
                                          </m:r>
                                        </m:sub>
                                      </m:sSub>
                                      <m:r>
                                        <a:rPr lang="en-US" altLang="zh-CN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350" i="1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350" i="1">
                                              <a:latin typeface="Cambria Math" panose="02040503050406030204" pitchFamily="18" charset="0"/>
                                            </a:rPr>
                                            <m:t>𝑖𝑙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A753A3-DEAF-0D45-AD9C-FDC93FDA4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910" y="4009217"/>
                <a:ext cx="1659557" cy="588431"/>
              </a:xfrm>
              <a:prstGeom prst="rect">
                <a:avLst/>
              </a:prstGeom>
              <a:blipFill>
                <a:blip r:embed="rId4"/>
                <a:stretch>
                  <a:fillRect l="-20455" t="-117021" b="-187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AC65D5-4893-7848-8464-F72A9F6AFC85}"/>
                  </a:ext>
                </a:extLst>
              </p:cNvPr>
              <p:cNvSpPr txBox="1"/>
              <p:nvPr/>
            </p:nvSpPr>
            <p:spPr>
              <a:xfrm>
                <a:off x="3406329" y="3905342"/>
                <a:ext cx="4589141" cy="207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𝑖𝑙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1350"/>
                        <m:t>Target</m:t>
                      </m:r>
                      <m:r>
                        <m:rPr>
                          <m:nor/>
                        </m:rPr>
                        <a:rPr lang="en-US" sz="1350"/>
                        <m:t> </m:t>
                      </m:r>
                      <m:r>
                        <m:rPr>
                          <m:nor/>
                        </m:rPr>
                        <a:rPr lang="en-US" sz="1350"/>
                        <m:t>value</m:t>
                      </m:r>
                      <m:r>
                        <m:rPr>
                          <m:nor/>
                        </m:rPr>
                        <a:rPr lang="en-US" sz="1350"/>
                        <m:t> </m:t>
                      </m:r>
                      <m:r>
                        <m:rPr>
                          <m:nor/>
                        </m:rPr>
                        <a:rPr lang="en-US" sz="1350"/>
                        <m:t>associated</m:t>
                      </m:r>
                      <m:r>
                        <m:rPr>
                          <m:nor/>
                        </m:rPr>
                        <a:rPr lang="en-US" sz="1350"/>
                        <m:t> </m:t>
                      </m:r>
                      <m:r>
                        <m:rPr>
                          <m:nor/>
                        </m:rPr>
                        <a:rPr lang="en-US" sz="1350"/>
                        <m:t>with</m:t>
                      </m:r>
                      <m:r>
                        <m:rPr>
                          <m:nor/>
                        </m:rPr>
                        <a:rPr lang="en-US" sz="1350"/>
                        <m:t> </m:t>
                      </m:r>
                      <m:r>
                        <m:rPr>
                          <m:nor/>
                        </m:rPr>
                        <a:rPr lang="en-US" altLang="zh-CN" sz="1350"/>
                        <m:t>the</m:t>
                      </m:r>
                      <m:r>
                        <m:rPr>
                          <m:nor/>
                        </m:rPr>
                        <a:rPr lang="zh-CN" altLang="en-US" sz="1350" b="0" i="0" smtClean="0"/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m:rPr>
                          <m:nor/>
                        </m:rPr>
                        <a:rPr lang="en-US" altLang="zh-CN" sz="1350"/>
                        <m:t>−</m:t>
                      </m:r>
                      <m:r>
                        <m:rPr>
                          <m:nor/>
                        </m:rPr>
                        <a:rPr lang="en-US" altLang="zh-CN" sz="1350"/>
                        <m:t>th</m:t>
                      </m:r>
                      <m:r>
                        <m:rPr>
                          <m:nor/>
                        </m:rPr>
                        <a:rPr lang="zh-CN" altLang="en-US" sz="1350"/>
                        <m:t> </m:t>
                      </m:r>
                      <m:r>
                        <m:rPr>
                          <m:nor/>
                        </m:rPr>
                        <a:rPr lang="en-US" sz="1350"/>
                        <m:t>class</m:t>
                      </m:r>
                      <m:r>
                        <m:rPr>
                          <m:nor/>
                        </m:rPr>
                        <a:rPr lang="en-US" sz="1350"/>
                        <m:t> </m:t>
                      </m:r>
                      <m:r>
                        <m:rPr>
                          <m:nor/>
                        </m:rPr>
                        <a:rPr lang="en-US" sz="1350"/>
                        <m:t>for</m:t>
                      </m:r>
                      <m:r>
                        <m:rPr>
                          <m:nor/>
                        </m:rPr>
                        <a:rPr lang="en-US" sz="1350"/>
                        <m:t> </m:t>
                      </m:r>
                      <m:r>
                        <m:rPr>
                          <m:nor/>
                        </m:rPr>
                        <a:rPr lang="en-US" sz="1350"/>
                        <m:t>input</m:t>
                      </m:r>
                      <m:r>
                        <m:rPr>
                          <m:nor/>
                        </m:rPr>
                        <a:rPr lang="en-US" sz="1350"/>
                        <m:t> 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350"/>
                        <m:t>) 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AC65D5-4893-7848-8464-F72A9F6AF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329" y="3905342"/>
                <a:ext cx="4589141" cy="207749"/>
              </a:xfrm>
              <a:prstGeom prst="rect">
                <a:avLst/>
              </a:prstGeom>
              <a:blipFill>
                <a:blip r:embed="rId5"/>
                <a:stretch>
                  <a:fillRect t="-23529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154E20-FD6C-2649-A3FB-7AB3163F44D6}"/>
                  </a:ext>
                </a:extLst>
              </p:cNvPr>
              <p:cNvSpPr txBox="1"/>
              <p:nvPr/>
            </p:nvSpPr>
            <p:spPr>
              <a:xfrm>
                <a:off x="3491114" y="4446213"/>
                <a:ext cx="458914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𝑖𝑙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sz="1350"/>
                        <m:t>Predicted</m:t>
                      </m:r>
                      <m:r>
                        <m:rPr>
                          <m:nor/>
                        </m:rPr>
                        <a:rPr lang="en-US" sz="1350"/>
                        <m:t> </m:t>
                      </m:r>
                      <m:r>
                        <m:rPr>
                          <m:nor/>
                        </m:rPr>
                        <a:rPr lang="en-US" sz="1350"/>
                        <m:t>value</m:t>
                      </m:r>
                      <m:r>
                        <m:rPr>
                          <m:nor/>
                        </m:rPr>
                        <a:rPr lang="en-US" sz="1350"/>
                        <m:t> </m:t>
                      </m:r>
                      <m:r>
                        <m:rPr>
                          <m:nor/>
                        </m:rPr>
                        <a:rPr lang="en-US" sz="1350"/>
                        <m:t>associated</m:t>
                      </m:r>
                      <m:r>
                        <m:rPr>
                          <m:nor/>
                        </m:rPr>
                        <a:rPr lang="en-US" sz="1350"/>
                        <m:t> </m:t>
                      </m:r>
                      <m:r>
                        <m:rPr>
                          <m:nor/>
                        </m:rPr>
                        <a:rPr lang="en-US" sz="1350"/>
                        <m:t>with</m:t>
                      </m:r>
                      <m:r>
                        <m:rPr>
                          <m:nor/>
                        </m:rPr>
                        <a:rPr lang="en-US" sz="1350"/>
                        <m:t> </m:t>
                      </m:r>
                      <m:r>
                        <m:rPr>
                          <m:nor/>
                        </m:rPr>
                        <a:rPr lang="en-US" altLang="zh-CN" sz="1350"/>
                        <m:t>the</m:t>
                      </m:r>
                      <m:r>
                        <m:rPr>
                          <m:nor/>
                        </m:rPr>
                        <a:rPr lang="zh-CN" altLang="en-US" sz="1350" b="0" i="0" smtClean="0"/>
                        <m:t> 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m:rPr>
                          <m:nor/>
                        </m:rPr>
                        <a:rPr lang="en-US" altLang="zh-CN" sz="1350"/>
                        <m:t>−</m:t>
                      </m:r>
                      <m:r>
                        <m:rPr>
                          <m:nor/>
                        </m:rPr>
                        <a:rPr lang="en-US" altLang="zh-CN" sz="1350"/>
                        <m:t>th</m:t>
                      </m:r>
                      <m:r>
                        <m:rPr>
                          <m:nor/>
                        </m:rPr>
                        <a:rPr lang="zh-CN" altLang="en-US" sz="1350"/>
                        <m:t> </m:t>
                      </m:r>
                      <m:r>
                        <m:rPr>
                          <m:nor/>
                        </m:rPr>
                        <a:rPr lang="en-US" sz="1350"/>
                        <m:t>class</m:t>
                      </m:r>
                      <m:r>
                        <m:rPr>
                          <m:nor/>
                        </m:rPr>
                        <a:rPr lang="en-US" sz="1350"/>
                        <m:t> </m:t>
                      </m:r>
                      <m:r>
                        <m:rPr>
                          <m:nor/>
                        </m:rPr>
                        <a:rPr lang="en-US" sz="1350"/>
                        <m:t>for</m:t>
                      </m:r>
                      <m:r>
                        <m:rPr>
                          <m:nor/>
                        </m:rPr>
                        <a:rPr lang="en-US" sz="1350"/>
                        <m:t> </m:t>
                      </m:r>
                      <m:r>
                        <m:rPr>
                          <m:nor/>
                        </m:rPr>
                        <a:rPr lang="en-US" sz="1350"/>
                        <m:t>input</m:t>
                      </m:r>
                      <m:r>
                        <m:rPr>
                          <m:nor/>
                        </m:rPr>
                        <a:rPr lang="en-US" sz="1350"/>
                        <m:t> 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350"/>
                        <m:t>) 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154E20-FD6C-2649-A3FB-7AB3163F4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114" y="4446213"/>
                <a:ext cx="4589141" cy="207749"/>
              </a:xfrm>
              <a:prstGeom prst="rect">
                <a:avLst/>
              </a:prstGeom>
              <a:blipFill>
                <a:blip r:embed="rId6"/>
                <a:stretch>
                  <a:fillRect l="-276" t="-16667" r="-1105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1C61C-6499-ED43-9D01-60682D4FAA9D}"/>
                  </a:ext>
                </a:extLst>
              </p:cNvPr>
              <p:cNvSpPr txBox="1"/>
              <p:nvPr/>
            </p:nvSpPr>
            <p:spPr>
              <a:xfrm>
                <a:off x="3563652" y="4162684"/>
                <a:ext cx="3579313" cy="210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  <m:r>
                      <a:rPr lang="en-US" altLang="zh-CN" sz="135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1350" dirty="0"/>
                  <a:t> </a:t>
                </a:r>
                <a:r>
                  <a:rPr lang="en-US" altLang="zh-CN" sz="1350" dirty="0"/>
                  <a:t>when</a:t>
                </a:r>
                <a:r>
                  <a:rPr lang="zh-CN" altLang="en-US" sz="1350" dirty="0"/>
                  <a:t>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1350" dirty="0"/>
                  <a:t> </a:t>
                </a:r>
                <a:r>
                  <a:rPr lang="en-US" altLang="zh-CN" sz="1350" dirty="0"/>
                  <a:t>is</a:t>
                </a:r>
                <a:r>
                  <a:rPr lang="zh-CN" altLang="en-US" sz="1350" dirty="0"/>
                  <a:t> </a:t>
                </a:r>
                <a:r>
                  <a:rPr lang="en-US" altLang="zh-CN" sz="1350" dirty="0"/>
                  <a:t>true</a:t>
                </a:r>
                <a:r>
                  <a:rPr lang="zh-CN" altLang="en-US" sz="1350" dirty="0"/>
                  <a:t> </a:t>
                </a:r>
                <a:r>
                  <a:rPr lang="en-US" altLang="zh-CN" sz="1350" dirty="0"/>
                  <a:t>class</a:t>
                </a:r>
                <a:r>
                  <a:rPr lang="zh-CN" altLang="en-US" sz="1350" dirty="0"/>
                  <a:t> </a:t>
                </a:r>
                <a:r>
                  <a:rPr lang="en-US" altLang="zh-CN" sz="1350" dirty="0"/>
                  <a:t>for</a:t>
                </a:r>
                <a:r>
                  <a:rPr lang="zh-CN" altLang="en-US" sz="13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350" dirty="0"/>
                  <a:t>,</a:t>
                </a:r>
                <a:r>
                  <a:rPr lang="zh-CN" altLang="en-US" sz="1350" dirty="0"/>
                  <a:t> </a:t>
                </a:r>
                <a:r>
                  <a:rPr lang="en-US" altLang="zh-CN" sz="1350" dirty="0"/>
                  <a:t>and</a:t>
                </a:r>
                <a:r>
                  <a:rPr lang="zh-CN" altLang="en-US" sz="1350" dirty="0"/>
                  <a:t> </a:t>
                </a:r>
                <a:r>
                  <a:rPr lang="en-US" altLang="zh-CN" sz="1350" dirty="0"/>
                  <a:t>0</a:t>
                </a:r>
                <a:r>
                  <a:rPr lang="zh-CN" altLang="en-US" sz="1350" dirty="0"/>
                  <a:t> </a:t>
                </a:r>
                <a:r>
                  <a:rPr lang="en-US" altLang="zh-CN" sz="1350" dirty="0"/>
                  <a:t>otherwise</a:t>
                </a:r>
                <a:r>
                  <a:rPr lang="zh-CN" altLang="en-US" sz="1350" dirty="0"/>
                  <a:t> </a:t>
                </a:r>
                <a:endParaRPr 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1C61C-6499-ED43-9D01-60682D4FA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652" y="4162684"/>
                <a:ext cx="3579313" cy="210507"/>
              </a:xfrm>
              <a:prstGeom prst="rect">
                <a:avLst/>
              </a:prstGeom>
              <a:blipFill>
                <a:blip r:embed="rId7"/>
                <a:stretch>
                  <a:fillRect l="-1413" t="-22222" r="-707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B1CD61E-7E40-974D-AC4D-0EFD9FA44A26}"/>
              </a:ext>
            </a:extLst>
          </p:cNvPr>
          <p:cNvGrpSpPr/>
          <p:nvPr/>
        </p:nvGrpSpPr>
        <p:grpSpPr>
          <a:xfrm>
            <a:off x="2562463" y="4878419"/>
            <a:ext cx="4611636" cy="958465"/>
            <a:chOff x="3219496" y="4484033"/>
            <a:chExt cx="6148848" cy="127795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AD82EFF-FB29-6646-9554-9C34EC5351BA}"/>
                </a:ext>
              </a:extLst>
            </p:cNvPr>
            <p:cNvSpPr/>
            <p:nvPr/>
          </p:nvSpPr>
          <p:spPr>
            <a:xfrm>
              <a:off x="3219496" y="4484033"/>
              <a:ext cx="5659409" cy="1277953"/>
            </a:xfrm>
            <a:prstGeom prst="roundRect">
              <a:avLst>
                <a:gd name="adj" fmla="val 8448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06CAD0-D537-4048-99E4-1E09D253233E}"/>
                </a:ext>
              </a:extLst>
            </p:cNvPr>
            <p:cNvSpPr txBox="1"/>
            <p:nvPr/>
          </p:nvSpPr>
          <p:spPr>
            <a:xfrm>
              <a:off x="3253341" y="4484034"/>
              <a:ext cx="6115003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350" dirty="0"/>
                <a:t>Initialize all weights to small values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350" dirty="0"/>
                <a:t>For each training example, ⟨x, y⟩: </a:t>
              </a:r>
            </a:p>
            <a:p>
              <a:pPr marL="557213" lvl="1" indent="-214313">
                <a:buFont typeface="Arial" panose="020B0604020202020204" pitchFamily="34" charset="0"/>
                <a:buChar char="•"/>
              </a:pPr>
              <a:r>
                <a:rPr lang="en-US" sz="1350" b="1" dirty="0">
                  <a:solidFill>
                    <a:srgbClr val="284DFF"/>
                  </a:solidFill>
                </a:rPr>
                <a:t>Propagate input forward </a:t>
              </a:r>
              <a:r>
                <a:rPr lang="en-US" sz="1350" dirty="0"/>
                <a:t>through the network </a:t>
              </a:r>
            </a:p>
            <a:p>
              <a:pPr marL="557213" lvl="1" indent="-214313">
                <a:buFont typeface="Arial" panose="020B0604020202020204" pitchFamily="34" charset="0"/>
                <a:buChar char="•"/>
              </a:pPr>
              <a:r>
                <a:rPr lang="en-US" sz="1350" b="1" dirty="0">
                  <a:solidFill>
                    <a:srgbClr val="FF0000"/>
                  </a:solidFill>
                </a:rPr>
                <a:t>Propagate errors backward </a:t>
              </a:r>
              <a:r>
                <a:rPr lang="en-US" sz="1350" dirty="0"/>
                <a:t>through the network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A0148DC-459A-2C41-BF00-D272320B0AD0}"/>
              </a:ext>
            </a:extLst>
          </p:cNvPr>
          <p:cNvSpPr txBox="1"/>
          <p:nvPr/>
        </p:nvSpPr>
        <p:spPr>
          <a:xfrm>
            <a:off x="1434850" y="5115277"/>
            <a:ext cx="870439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350" b="1" dirty="0"/>
              <a:t>Gradient</a:t>
            </a:r>
            <a:r>
              <a:rPr lang="zh-CN" altLang="en-US" sz="1350" b="1" dirty="0"/>
              <a:t> </a:t>
            </a:r>
            <a:r>
              <a:rPr lang="en-US" altLang="zh-CN" sz="1350" b="1" dirty="0"/>
              <a:t>Descent</a:t>
            </a:r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75315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241" y="3529433"/>
            <a:ext cx="5181600" cy="2816174"/>
          </a:xfrm>
          <a:prstGeom prst="rect">
            <a:avLst/>
          </a:prstGeom>
        </p:spPr>
      </p:pic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43518" y="0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Neural Network for Classification</a:t>
            </a:r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17737" y="1325563"/>
            <a:ext cx="8562712" cy="1998429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Started by psychologists and neurobiologists to develop and test computational analogues of neurons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A neural network: A set of connected input/output units where each connection has a </a:t>
            </a:r>
            <a:r>
              <a:rPr lang="en-US" altLang="en-US" sz="2400" b="1" dirty="0"/>
              <a:t>weight</a:t>
            </a:r>
            <a:r>
              <a:rPr lang="en-US" altLang="en-US" sz="2400" dirty="0"/>
              <a:t> associated with </a:t>
            </a:r>
            <a:r>
              <a:rPr lang="en-US" altLang="en-US" sz="2400" dirty="0" smtClean="0"/>
              <a:t>it</a:t>
            </a:r>
            <a:endParaRPr lang="en-US" altLang="en-US" sz="2400" dirty="0"/>
          </a:p>
        </p:txBody>
      </p:sp>
      <p:sp>
        <p:nvSpPr>
          <p:cNvPr id="5" name="Rectangle 1027"/>
          <p:cNvSpPr txBox="1">
            <a:spLocks noChangeArrowheads="1"/>
          </p:cNvSpPr>
          <p:nvPr/>
        </p:nvSpPr>
        <p:spPr>
          <a:xfrm>
            <a:off x="-77594" y="3384713"/>
            <a:ext cx="3643798" cy="2110112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</a:pPr>
            <a:r>
              <a:rPr lang="en-US" altLang="en-US" sz="2400" dirty="0"/>
              <a:t>During the learning phase, the </a:t>
            </a:r>
            <a:r>
              <a:rPr lang="en-US" altLang="en-US" sz="2400" b="1" dirty="0"/>
              <a:t>network learns by adjusting the weights</a:t>
            </a:r>
            <a:r>
              <a:rPr lang="en-US" altLang="en-US" sz="2400" dirty="0"/>
              <a:t> so as to be able to predict the correct class label of the input tuples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2242" y="6181716"/>
            <a:ext cx="558627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/>
              <a:t>Artificial</a:t>
            </a:r>
            <a:r>
              <a:rPr lang="zh-CN" altLang="en-US" sz="1500"/>
              <a:t> </a:t>
            </a:r>
            <a:r>
              <a:rPr lang="en-US" altLang="zh-CN" sz="1500"/>
              <a:t>Neural</a:t>
            </a:r>
            <a:r>
              <a:rPr lang="zh-CN" altLang="en-US" sz="1500"/>
              <a:t> </a:t>
            </a:r>
            <a:r>
              <a:rPr lang="en-US" altLang="zh-CN" sz="1500"/>
              <a:t>Networks</a:t>
            </a:r>
            <a:r>
              <a:rPr lang="zh-CN" altLang="en-US" sz="1500"/>
              <a:t> </a:t>
            </a:r>
            <a:r>
              <a:rPr lang="en-US" altLang="zh-CN" sz="1500"/>
              <a:t>as</a:t>
            </a:r>
            <a:r>
              <a:rPr lang="zh-CN" altLang="en-US" sz="1500"/>
              <a:t> </a:t>
            </a:r>
            <a:r>
              <a:rPr lang="en-US" altLang="zh-CN" sz="1500"/>
              <a:t>an</a:t>
            </a:r>
            <a:r>
              <a:rPr lang="zh-CN" altLang="en-US" sz="1500"/>
              <a:t> </a:t>
            </a:r>
            <a:r>
              <a:rPr lang="en-US" altLang="zh-CN" sz="1500"/>
              <a:t>analogy</a:t>
            </a:r>
            <a:r>
              <a:rPr lang="zh-CN" altLang="en-US" sz="1500"/>
              <a:t> </a:t>
            </a:r>
            <a:r>
              <a:rPr lang="en-US" altLang="zh-CN" sz="1500"/>
              <a:t>of</a:t>
            </a:r>
            <a:r>
              <a:rPr lang="zh-CN" altLang="en-US" sz="1500"/>
              <a:t> </a:t>
            </a:r>
            <a:r>
              <a:rPr lang="en-US" altLang="zh-CN" sz="1500"/>
              <a:t>Biological</a:t>
            </a:r>
            <a:r>
              <a:rPr lang="zh-CN" altLang="en-US" sz="1500"/>
              <a:t> </a:t>
            </a:r>
            <a:r>
              <a:rPr lang="en-US" altLang="zh-CN" sz="1500"/>
              <a:t>Neural</a:t>
            </a:r>
            <a:r>
              <a:rPr lang="zh-CN" altLang="en-US" sz="1500"/>
              <a:t> </a:t>
            </a:r>
            <a:r>
              <a:rPr lang="en-US" altLang="zh-CN" sz="1500"/>
              <a:t>Networks</a:t>
            </a:r>
            <a:endParaRPr lang="en-US" altLang="zh-CN" sz="1500" dirty="0"/>
          </a:p>
        </p:txBody>
      </p:sp>
    </p:spTree>
    <p:extLst>
      <p:ext uri="{BB962C8B-B14F-4D97-AF65-F5344CB8AC3E}">
        <p14:creationId xmlns:p14="http://schemas.microsoft.com/office/powerpoint/2010/main" val="182297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73803-143F-5F4F-A0B9-0647E587D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063" y="380919"/>
            <a:ext cx="4897507" cy="620202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Multiple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Output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Perceptron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B2E01-42BB-3D4A-A5BB-CDA55CC443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inputs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densely</a:t>
            </a:r>
            <a:r>
              <a:rPr lang="zh-CN" altLang="en-US" dirty="0"/>
              <a:t> </a:t>
            </a:r>
            <a:r>
              <a:rPr lang="en-US" altLang="zh-CN" dirty="0"/>
              <a:t>connected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outputs,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Dense</a:t>
            </a:r>
            <a:r>
              <a:rPr lang="zh-CN" altLang="en-US" dirty="0"/>
              <a:t> </a:t>
            </a:r>
            <a:r>
              <a:rPr lang="en-US" altLang="zh-CN" dirty="0"/>
              <a:t>layer.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C1BC9-83F8-2A42-8A14-389E3368BD3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D09F8D-1E3F-2344-A260-E3B90CD168CE}"/>
              </a:ext>
            </a:extLst>
          </p:cNvPr>
          <p:cNvSpPr/>
          <p:nvPr/>
        </p:nvSpPr>
        <p:spPr>
          <a:xfrm>
            <a:off x="2762195" y="2989921"/>
            <a:ext cx="468351" cy="4767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2256B4-9B86-804B-B2A2-A334935BB780}"/>
              </a:ext>
            </a:extLst>
          </p:cNvPr>
          <p:cNvSpPr/>
          <p:nvPr/>
        </p:nvSpPr>
        <p:spPr>
          <a:xfrm>
            <a:off x="2762195" y="3578508"/>
            <a:ext cx="468351" cy="4767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12982B-68BC-FD45-9D8F-B0C1A94A27D5}"/>
              </a:ext>
            </a:extLst>
          </p:cNvPr>
          <p:cNvSpPr/>
          <p:nvPr/>
        </p:nvSpPr>
        <p:spPr>
          <a:xfrm>
            <a:off x="2762195" y="4643809"/>
            <a:ext cx="468351" cy="4767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4BCFA78-D70C-C94F-8F76-C506F3C4E20A}"/>
              </a:ext>
            </a:extLst>
          </p:cNvPr>
          <p:cNvSpPr/>
          <p:nvPr/>
        </p:nvSpPr>
        <p:spPr>
          <a:xfrm>
            <a:off x="4525482" y="3475864"/>
            <a:ext cx="468351" cy="4767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855113-88FF-7C42-84AE-4D7A297F71A6}"/>
              </a:ext>
            </a:extLst>
          </p:cNvPr>
          <p:cNvSpPr/>
          <p:nvPr/>
        </p:nvSpPr>
        <p:spPr>
          <a:xfrm>
            <a:off x="4525482" y="4248694"/>
            <a:ext cx="468351" cy="4767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BAC129-56E0-A948-A23A-0E6DB0E45101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3230547" y="3228278"/>
            <a:ext cx="1294936" cy="48594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E2DD46-1288-4242-89F9-A41265B481C1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230547" y="3228279"/>
            <a:ext cx="1294936" cy="1258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27E909-360C-7F4B-9287-270FB65E4E1A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230547" y="3714221"/>
            <a:ext cx="1294936" cy="10264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E6F176-FA86-0B4E-A2C1-52D5F3F2F43E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230547" y="3816865"/>
            <a:ext cx="1294936" cy="67018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622EE5-511A-1D49-A846-364964F88C4F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3230547" y="3714222"/>
            <a:ext cx="1294936" cy="116794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6E388D-2C62-8544-84AD-35449C15A550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3230547" y="4487051"/>
            <a:ext cx="1294936" cy="39511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0BF5F9-B4F9-3645-A2D8-7E7B7813BB68}"/>
                  </a:ext>
                </a:extLst>
              </p:cNvPr>
              <p:cNvSpPr txBox="1"/>
              <p:nvPr/>
            </p:nvSpPr>
            <p:spPr>
              <a:xfrm>
                <a:off x="2891159" y="3089614"/>
                <a:ext cx="22929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0BF5F9-B4F9-3645-A2D8-7E7B7813B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159" y="3089614"/>
                <a:ext cx="229294" cy="230832"/>
              </a:xfrm>
              <a:prstGeom prst="rect">
                <a:avLst/>
              </a:prstGeom>
              <a:blipFill>
                <a:blip r:embed="rId2"/>
                <a:stretch>
                  <a:fillRect l="-10526" r="-1052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DC94DD-3427-D943-9A67-D8C7F6CB006C}"/>
                  </a:ext>
                </a:extLst>
              </p:cNvPr>
              <p:cNvSpPr txBox="1"/>
              <p:nvPr/>
            </p:nvSpPr>
            <p:spPr>
              <a:xfrm>
                <a:off x="2891159" y="3666577"/>
                <a:ext cx="23378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DC94DD-3427-D943-9A67-D8C7F6CB0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159" y="3666577"/>
                <a:ext cx="233782" cy="230832"/>
              </a:xfrm>
              <a:prstGeom prst="rect">
                <a:avLst/>
              </a:prstGeom>
              <a:blipFill>
                <a:blip r:embed="rId3"/>
                <a:stretch>
                  <a:fillRect l="-10000" r="-500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24968C-C3B8-B548-8461-60D5836DFEE1}"/>
                  </a:ext>
                </a:extLst>
              </p:cNvPr>
              <p:cNvSpPr txBox="1"/>
              <p:nvPr/>
            </p:nvSpPr>
            <p:spPr>
              <a:xfrm>
                <a:off x="2879536" y="4750890"/>
                <a:ext cx="28584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24968C-C3B8-B548-8461-60D5836DF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536" y="4750890"/>
                <a:ext cx="285847" cy="230832"/>
              </a:xfrm>
              <a:prstGeom prst="rect">
                <a:avLst/>
              </a:prstGeom>
              <a:blipFill>
                <a:blip r:embed="rId4"/>
                <a:stretch>
                  <a:fillRect l="-8333" r="-416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8FFB7-6C49-CC45-8780-0A90E9EEFE0B}"/>
                  </a:ext>
                </a:extLst>
              </p:cNvPr>
              <p:cNvSpPr txBox="1"/>
              <p:nvPr/>
            </p:nvSpPr>
            <p:spPr>
              <a:xfrm>
                <a:off x="4656390" y="3586031"/>
                <a:ext cx="21685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F8FFB7-6C49-CC45-8780-0A90E9EEF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390" y="3586031"/>
                <a:ext cx="216854" cy="230832"/>
              </a:xfrm>
              <a:prstGeom prst="rect">
                <a:avLst/>
              </a:prstGeom>
              <a:blipFill>
                <a:blip r:embed="rId5"/>
                <a:stretch>
                  <a:fillRect l="-11111" r="-555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9F80803-3631-8842-85B7-928E6DA69DBE}"/>
                  </a:ext>
                </a:extLst>
              </p:cNvPr>
              <p:cNvSpPr txBox="1"/>
              <p:nvPr/>
            </p:nvSpPr>
            <p:spPr>
              <a:xfrm>
                <a:off x="4656390" y="4371633"/>
                <a:ext cx="221343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9F80803-3631-8842-85B7-928E6DA69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390" y="4371633"/>
                <a:ext cx="221343" cy="230832"/>
              </a:xfrm>
              <a:prstGeom prst="rect">
                <a:avLst/>
              </a:prstGeom>
              <a:blipFill>
                <a:blip r:embed="rId6"/>
                <a:stretch>
                  <a:fillRect l="-11111" r="-111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E9376E-6998-EB4B-A134-87219522BBDA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4993834" y="3714221"/>
            <a:ext cx="1434089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491F9CE-BAB5-C14B-8FEB-D06D8CFAF776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4993834" y="4487051"/>
            <a:ext cx="1434089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FEBB1A7-3405-EC41-9A02-90D08799BF64}"/>
              </a:ext>
            </a:extLst>
          </p:cNvPr>
          <p:cNvSpPr txBox="1"/>
          <p:nvPr/>
        </p:nvSpPr>
        <p:spPr>
          <a:xfrm rot="5400000">
            <a:off x="2636632" y="4362005"/>
            <a:ext cx="976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/>
              <a:t>…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2842808-2692-D54B-B374-2C860AE00E4C}"/>
                  </a:ext>
                </a:extLst>
              </p:cNvPr>
              <p:cNvSpPr txBox="1"/>
              <p:nvPr/>
            </p:nvSpPr>
            <p:spPr>
              <a:xfrm>
                <a:off x="5336483" y="3452106"/>
                <a:ext cx="84132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2842808-2692-D54B-B374-2C860AE00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483" y="3452106"/>
                <a:ext cx="841321" cy="207749"/>
              </a:xfrm>
              <a:prstGeom prst="rect">
                <a:avLst/>
              </a:prstGeom>
              <a:blipFill>
                <a:blip r:embed="rId7"/>
                <a:stretch>
                  <a:fillRect l="-4478" r="-7463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A0214A-A28F-6F4A-AE44-5C5E413CAF2A}"/>
                  </a:ext>
                </a:extLst>
              </p:cNvPr>
              <p:cNvSpPr txBox="1"/>
              <p:nvPr/>
            </p:nvSpPr>
            <p:spPr>
              <a:xfrm>
                <a:off x="5336482" y="4207977"/>
                <a:ext cx="84940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A0214A-A28F-6F4A-AE44-5C5E413CA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482" y="4207977"/>
                <a:ext cx="849400" cy="207749"/>
              </a:xfrm>
              <a:prstGeom prst="rect">
                <a:avLst/>
              </a:prstGeom>
              <a:blipFill>
                <a:blip r:embed="rId8"/>
                <a:stretch>
                  <a:fillRect l="-4412" t="-5882" r="-7353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8728E34-C44E-284D-B642-A120C0B2673C}"/>
                  </a:ext>
                </a:extLst>
              </p:cNvPr>
              <p:cNvSpPr txBox="1"/>
              <p:nvPr/>
            </p:nvSpPr>
            <p:spPr>
              <a:xfrm>
                <a:off x="4228960" y="4766330"/>
                <a:ext cx="1056123" cy="590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8728E34-C44E-284D-B642-A120C0B26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960" y="4766330"/>
                <a:ext cx="1056123" cy="590739"/>
              </a:xfrm>
              <a:prstGeom prst="rect">
                <a:avLst/>
              </a:prstGeom>
              <a:blipFill>
                <a:blip r:embed="rId9"/>
                <a:stretch>
                  <a:fillRect l="-29762" t="-121277" r="-2381" b="-182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317CDC-2D64-5D40-BDD2-BB917960621C}"/>
                  </a:ext>
                </a:extLst>
              </p:cNvPr>
              <p:cNvSpPr txBox="1"/>
              <p:nvPr/>
            </p:nvSpPr>
            <p:spPr>
              <a:xfrm>
                <a:off x="6560681" y="3921123"/>
                <a:ext cx="203562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zh-CN" alt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𝑛𝑜𝑛𝑙𝑖𝑛𝑒𝑎𝑟</m:t>
                      </m:r>
                      <m:r>
                        <a:rPr lang="zh-CN" alt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317CDC-2D64-5D40-BDD2-BB9179606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81" y="3921123"/>
                <a:ext cx="2035622" cy="207749"/>
              </a:xfrm>
              <a:prstGeom prst="rect">
                <a:avLst/>
              </a:prstGeom>
              <a:blipFill>
                <a:blip r:embed="rId10"/>
                <a:stretch>
                  <a:fillRect l="-1242" t="-5882" r="-621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679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5EA2-53CE-7347-9BB0-8391796F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538" y="476005"/>
            <a:ext cx="5021166" cy="46515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Single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Layer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Neural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Network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DE9E-82A5-4E4C-825F-C813D4B8F4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607F82-D556-1E46-8A07-AA5177C4A00B}"/>
              </a:ext>
            </a:extLst>
          </p:cNvPr>
          <p:cNvSpPr/>
          <p:nvPr/>
        </p:nvSpPr>
        <p:spPr>
          <a:xfrm>
            <a:off x="2701538" y="2333609"/>
            <a:ext cx="468351" cy="4767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F4A2E9-3000-E443-9F49-D6CD9ABEC2E2}"/>
              </a:ext>
            </a:extLst>
          </p:cNvPr>
          <p:cNvSpPr/>
          <p:nvPr/>
        </p:nvSpPr>
        <p:spPr>
          <a:xfrm>
            <a:off x="2701538" y="2922196"/>
            <a:ext cx="468351" cy="4767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1AF00C-1C00-8D48-9C0C-CB988C33B700}"/>
              </a:ext>
            </a:extLst>
          </p:cNvPr>
          <p:cNvSpPr/>
          <p:nvPr/>
        </p:nvSpPr>
        <p:spPr>
          <a:xfrm>
            <a:off x="2701538" y="3987496"/>
            <a:ext cx="468351" cy="4767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B17A17-4F40-4A4E-A35C-3D0F0C88682C}"/>
              </a:ext>
            </a:extLst>
          </p:cNvPr>
          <p:cNvSpPr/>
          <p:nvPr/>
        </p:nvSpPr>
        <p:spPr>
          <a:xfrm>
            <a:off x="4464824" y="1994154"/>
            <a:ext cx="468351" cy="4767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5B9ABB-213C-1A4B-A1B0-B74AE98DCAD0}"/>
              </a:ext>
            </a:extLst>
          </p:cNvPr>
          <p:cNvSpPr/>
          <p:nvPr/>
        </p:nvSpPr>
        <p:spPr>
          <a:xfrm>
            <a:off x="4464824" y="2784253"/>
            <a:ext cx="468351" cy="4767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F1E451-B80C-0B4C-8B5A-42E8A4DF022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3169889" y="2232511"/>
            <a:ext cx="1294936" cy="33945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19DC71-AA26-B04F-95AE-A780604271D4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169889" y="2571966"/>
            <a:ext cx="1294936" cy="45064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9A1322-3010-904E-9CCA-1E2852D85DF2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169889" y="2232511"/>
            <a:ext cx="1294936" cy="92804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4677B0-6321-6D44-A28C-056632032CD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3169889" y="3022610"/>
            <a:ext cx="1294936" cy="13794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75236A-ADDE-3648-A05E-CF5C3057887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3169889" y="2232511"/>
            <a:ext cx="1294936" cy="199334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904BB8-82C3-324E-8E3A-A52C37C82E4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3169889" y="3022610"/>
            <a:ext cx="1294936" cy="120324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90A97B-B704-BB43-89A2-6D295A05B311}"/>
                  </a:ext>
                </a:extLst>
              </p:cNvPr>
              <p:cNvSpPr txBox="1"/>
              <p:nvPr/>
            </p:nvSpPr>
            <p:spPr>
              <a:xfrm>
                <a:off x="2830501" y="2433302"/>
                <a:ext cx="22929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90A97B-B704-BB43-89A2-6D295A05B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501" y="2433302"/>
                <a:ext cx="229294" cy="230832"/>
              </a:xfrm>
              <a:prstGeom prst="rect">
                <a:avLst/>
              </a:prstGeom>
              <a:blipFill>
                <a:blip r:embed="rId2"/>
                <a:stretch>
                  <a:fillRect l="-10526" r="-1052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6E4038-8A55-1B47-AD0C-1611041B2B30}"/>
                  </a:ext>
                </a:extLst>
              </p:cNvPr>
              <p:cNvSpPr txBox="1"/>
              <p:nvPr/>
            </p:nvSpPr>
            <p:spPr>
              <a:xfrm>
                <a:off x="2830501" y="3010265"/>
                <a:ext cx="23378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6E4038-8A55-1B47-AD0C-1611041B2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501" y="3010265"/>
                <a:ext cx="233782" cy="230832"/>
              </a:xfrm>
              <a:prstGeom prst="rect">
                <a:avLst/>
              </a:prstGeom>
              <a:blipFill>
                <a:blip r:embed="rId3"/>
                <a:stretch>
                  <a:fillRect l="-10000" r="-50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ADAE01-14E9-6347-B666-1C9B0294D6F2}"/>
                  </a:ext>
                </a:extLst>
              </p:cNvPr>
              <p:cNvSpPr txBox="1"/>
              <p:nvPr/>
            </p:nvSpPr>
            <p:spPr>
              <a:xfrm>
                <a:off x="2818879" y="4094578"/>
                <a:ext cx="28584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ADAE01-14E9-6347-B666-1C9B0294D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879" y="4094578"/>
                <a:ext cx="285847" cy="230832"/>
              </a:xfrm>
              <a:prstGeom prst="rect">
                <a:avLst/>
              </a:prstGeom>
              <a:blipFill>
                <a:blip r:embed="rId4"/>
                <a:stretch>
                  <a:fillRect l="-8333" r="-416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63F81D-CB04-7B4C-BFD3-6027E1BA81C5}"/>
                  </a:ext>
                </a:extLst>
              </p:cNvPr>
              <p:cNvSpPr txBox="1"/>
              <p:nvPr/>
            </p:nvSpPr>
            <p:spPr>
              <a:xfrm>
                <a:off x="4595731" y="2101957"/>
                <a:ext cx="21685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63F81D-CB04-7B4C-BFD3-6027E1BA8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31" y="2101957"/>
                <a:ext cx="216854" cy="230832"/>
              </a:xfrm>
              <a:prstGeom prst="rect">
                <a:avLst/>
              </a:prstGeom>
              <a:blipFill>
                <a:blip r:embed="rId5"/>
                <a:stretch>
                  <a:fillRect l="-5556" r="-1111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334DE5-527C-8848-BBB5-3FBD44C47CE2}"/>
                  </a:ext>
                </a:extLst>
              </p:cNvPr>
              <p:cNvSpPr txBox="1"/>
              <p:nvPr/>
            </p:nvSpPr>
            <p:spPr>
              <a:xfrm>
                <a:off x="4595732" y="2907192"/>
                <a:ext cx="221343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334DE5-527C-8848-BBB5-3FBD44C47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32" y="2907192"/>
                <a:ext cx="221343" cy="230832"/>
              </a:xfrm>
              <a:prstGeom prst="rect">
                <a:avLst/>
              </a:prstGeom>
              <a:blipFill>
                <a:blip r:embed="rId6"/>
                <a:stretch>
                  <a:fillRect l="-5263" r="-526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A2BD62E-445C-714B-8987-9A99A1A2D652}"/>
              </a:ext>
            </a:extLst>
          </p:cNvPr>
          <p:cNvSpPr txBox="1"/>
          <p:nvPr/>
        </p:nvSpPr>
        <p:spPr>
          <a:xfrm rot="5400000">
            <a:off x="2575975" y="3705693"/>
            <a:ext cx="976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/>
              <a:t>…</a:t>
            </a:r>
            <a:endParaRPr lang="en-US" sz="30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9693309-34DD-AD45-9E50-B1033A250FBD}"/>
              </a:ext>
            </a:extLst>
          </p:cNvPr>
          <p:cNvSpPr/>
          <p:nvPr/>
        </p:nvSpPr>
        <p:spPr>
          <a:xfrm>
            <a:off x="4464824" y="3501629"/>
            <a:ext cx="468351" cy="4767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7E7F9E-6A76-DD47-A36E-8B2F2D9EFA0F}"/>
                  </a:ext>
                </a:extLst>
              </p:cNvPr>
              <p:cNvSpPr txBox="1"/>
              <p:nvPr/>
            </p:nvSpPr>
            <p:spPr>
              <a:xfrm>
                <a:off x="4595732" y="3624569"/>
                <a:ext cx="221343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7E7F9E-6A76-DD47-A36E-8B2F2D9EF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32" y="3624569"/>
                <a:ext cx="221343" cy="230832"/>
              </a:xfrm>
              <a:prstGeom prst="rect">
                <a:avLst/>
              </a:prstGeom>
              <a:blipFill>
                <a:blip r:embed="rId7"/>
                <a:stretch>
                  <a:fillRect l="-5263" r="-5263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36570B80-689C-704C-B5C7-4BEB57066DBD}"/>
              </a:ext>
            </a:extLst>
          </p:cNvPr>
          <p:cNvSpPr/>
          <p:nvPr/>
        </p:nvSpPr>
        <p:spPr>
          <a:xfrm>
            <a:off x="4436013" y="4359664"/>
            <a:ext cx="468351" cy="4767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7B1ADC-D9B6-E841-9323-51B08F16F85F}"/>
                  </a:ext>
                </a:extLst>
              </p:cNvPr>
              <p:cNvSpPr txBox="1"/>
              <p:nvPr/>
            </p:nvSpPr>
            <p:spPr>
              <a:xfrm>
                <a:off x="4566921" y="4482603"/>
                <a:ext cx="23333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7B1ADC-D9B6-E841-9323-51B08F16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21" y="4482603"/>
                <a:ext cx="233334" cy="230832"/>
              </a:xfrm>
              <a:prstGeom prst="rect">
                <a:avLst/>
              </a:prstGeom>
              <a:blipFill>
                <a:blip r:embed="rId8"/>
                <a:stretch>
                  <a:fillRect l="-10526" r="-526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40D974-2A31-124E-8EFB-B8C735C51329}"/>
              </a:ext>
            </a:extLst>
          </p:cNvPr>
          <p:cNvCxnSpPr>
            <a:cxnSpLocks/>
            <a:stCxn id="5" idx="6"/>
            <a:endCxn id="34" idx="2"/>
          </p:cNvCxnSpPr>
          <p:nvPr/>
        </p:nvCxnSpPr>
        <p:spPr>
          <a:xfrm>
            <a:off x="3169889" y="2571966"/>
            <a:ext cx="1294936" cy="116802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D331027-F537-5F43-96F5-91E81E622C16}"/>
              </a:ext>
            </a:extLst>
          </p:cNvPr>
          <p:cNvCxnSpPr>
            <a:cxnSpLocks/>
            <a:stCxn id="5" idx="6"/>
            <a:endCxn id="36" idx="2"/>
          </p:cNvCxnSpPr>
          <p:nvPr/>
        </p:nvCxnSpPr>
        <p:spPr>
          <a:xfrm>
            <a:off x="3169888" y="2571966"/>
            <a:ext cx="1266125" cy="202605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4A0801-1ACE-9144-8326-548436DFC048}"/>
              </a:ext>
            </a:extLst>
          </p:cNvPr>
          <p:cNvCxnSpPr>
            <a:cxnSpLocks/>
            <a:stCxn id="6" idx="6"/>
            <a:endCxn id="34" idx="2"/>
          </p:cNvCxnSpPr>
          <p:nvPr/>
        </p:nvCxnSpPr>
        <p:spPr>
          <a:xfrm>
            <a:off x="3169889" y="3160552"/>
            <a:ext cx="1294936" cy="57943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8E227AC-6BDA-6D42-8D82-EFE616B69396}"/>
              </a:ext>
            </a:extLst>
          </p:cNvPr>
          <p:cNvCxnSpPr>
            <a:cxnSpLocks/>
            <a:stCxn id="6" idx="6"/>
            <a:endCxn id="36" idx="2"/>
          </p:cNvCxnSpPr>
          <p:nvPr/>
        </p:nvCxnSpPr>
        <p:spPr>
          <a:xfrm>
            <a:off x="3169888" y="3160553"/>
            <a:ext cx="1266125" cy="143746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0B20181-00EB-9644-9BC4-C0C552A8CDF9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169889" y="3739986"/>
            <a:ext cx="1294936" cy="48586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5E7E0CE-7764-BD4E-8EE0-D700DD4BE86B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3141078" y="4225342"/>
            <a:ext cx="1294936" cy="37267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3D624361-806C-4B41-87F5-03A8C370CF2A}"/>
              </a:ext>
            </a:extLst>
          </p:cNvPr>
          <p:cNvSpPr/>
          <p:nvPr/>
        </p:nvSpPr>
        <p:spPr>
          <a:xfrm>
            <a:off x="6049264" y="2786288"/>
            <a:ext cx="468351" cy="4767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0A5A0B3-918F-3E4C-994B-E8163E22BAA1}"/>
                  </a:ext>
                </a:extLst>
              </p:cNvPr>
              <p:cNvSpPr txBox="1"/>
              <p:nvPr/>
            </p:nvSpPr>
            <p:spPr>
              <a:xfrm>
                <a:off x="6180172" y="2909228"/>
                <a:ext cx="23012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0A5A0B3-918F-3E4C-994B-E8163E22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172" y="2909228"/>
                <a:ext cx="230128" cy="230832"/>
              </a:xfrm>
              <a:prstGeom prst="rect">
                <a:avLst/>
              </a:prstGeom>
              <a:blipFill>
                <a:blip r:embed="rId9"/>
                <a:stretch>
                  <a:fillRect l="-21053" t="-20000" r="-526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>
            <a:extLst>
              <a:ext uri="{FF2B5EF4-FFF2-40B4-BE49-F238E27FC236}">
                <a16:creationId xmlns:a16="http://schemas.microsoft.com/office/drawing/2014/main" id="{E800D34B-0F14-6D49-8807-7A8AB039766A}"/>
              </a:ext>
            </a:extLst>
          </p:cNvPr>
          <p:cNvSpPr/>
          <p:nvPr/>
        </p:nvSpPr>
        <p:spPr>
          <a:xfrm>
            <a:off x="6049264" y="3503665"/>
            <a:ext cx="468351" cy="4767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F796A-045F-0546-94AA-A226B71DDE85}"/>
                  </a:ext>
                </a:extLst>
              </p:cNvPr>
              <p:cNvSpPr txBox="1"/>
              <p:nvPr/>
            </p:nvSpPr>
            <p:spPr>
              <a:xfrm>
                <a:off x="6180171" y="3626604"/>
                <a:ext cx="23461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F796A-045F-0546-94AA-A226B71DD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171" y="3626604"/>
                <a:ext cx="234616" cy="230832"/>
              </a:xfrm>
              <a:prstGeom prst="rect">
                <a:avLst/>
              </a:prstGeom>
              <a:blipFill>
                <a:blip r:embed="rId10"/>
                <a:stretch>
                  <a:fillRect l="-21053" t="-21053" r="-10526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CC9093E-8C5E-814E-80CD-56FBDF037DAF}"/>
              </a:ext>
            </a:extLst>
          </p:cNvPr>
          <p:cNvCxnSpPr>
            <a:cxnSpLocks/>
            <a:endCxn id="69" idx="2"/>
          </p:cNvCxnSpPr>
          <p:nvPr/>
        </p:nvCxnSpPr>
        <p:spPr>
          <a:xfrm>
            <a:off x="4926558" y="2232511"/>
            <a:ext cx="1122706" cy="79213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4F6D272-9455-D943-8158-0591751E88DF}"/>
              </a:ext>
            </a:extLst>
          </p:cNvPr>
          <p:cNvCxnSpPr>
            <a:cxnSpLocks/>
            <a:endCxn id="71" idx="2"/>
          </p:cNvCxnSpPr>
          <p:nvPr/>
        </p:nvCxnSpPr>
        <p:spPr>
          <a:xfrm>
            <a:off x="4926558" y="2232511"/>
            <a:ext cx="1122706" cy="150951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A2ABE9F-291C-604F-BD49-E9173DAA89BE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4916558" y="3024645"/>
            <a:ext cx="1132706" cy="1169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56B4F64-3784-A143-9117-67C45CED6238}"/>
              </a:ext>
            </a:extLst>
          </p:cNvPr>
          <p:cNvCxnSpPr>
            <a:cxnSpLocks/>
            <a:endCxn id="71" idx="2"/>
          </p:cNvCxnSpPr>
          <p:nvPr/>
        </p:nvCxnSpPr>
        <p:spPr>
          <a:xfrm>
            <a:off x="4916558" y="3036336"/>
            <a:ext cx="1132706" cy="70568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0509445-E6DC-7341-9C11-56A0FD1263AF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4918323" y="3024645"/>
            <a:ext cx="1130941" cy="72789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FFDA42E-0083-5444-BCF7-CAD70906CA28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4918323" y="3742022"/>
            <a:ext cx="1130941" cy="1051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ABCEE88-A702-644A-977D-2C889F92C0AB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4901204" y="3024645"/>
            <a:ext cx="1148060" cy="15871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45EED12-F60B-834D-A00D-F721E3293C4A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4901204" y="3742022"/>
            <a:ext cx="1148060" cy="86972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246F0E9-B124-DA41-9ADC-5434D96B2A35}"/>
              </a:ext>
            </a:extLst>
          </p:cNvPr>
          <p:cNvSpPr txBox="1"/>
          <p:nvPr/>
        </p:nvSpPr>
        <p:spPr>
          <a:xfrm rot="5400000">
            <a:off x="4316471" y="4183400"/>
            <a:ext cx="976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/>
              <a:t>…</a:t>
            </a:r>
            <a:endParaRPr lang="en-US" sz="3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1DFB170-26E5-B740-82D4-BE3880F6E00D}"/>
              </a:ext>
            </a:extLst>
          </p:cNvPr>
          <p:cNvSpPr txBox="1"/>
          <p:nvPr/>
        </p:nvSpPr>
        <p:spPr>
          <a:xfrm>
            <a:off x="2613308" y="4900455"/>
            <a:ext cx="9467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Inputs</a:t>
            </a:r>
            <a:endParaRPr lang="en-US" sz="13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7BC244F-C4E1-984F-8DC1-B0A266D2D7DF}"/>
              </a:ext>
            </a:extLst>
          </p:cNvPr>
          <p:cNvSpPr txBox="1"/>
          <p:nvPr/>
        </p:nvSpPr>
        <p:spPr>
          <a:xfrm>
            <a:off x="4331247" y="4900455"/>
            <a:ext cx="9467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Hidden</a:t>
            </a:r>
            <a:endParaRPr lang="en-US" sz="135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ECCCC7A-ACE9-4143-8C50-EFBC7122FDA1}"/>
              </a:ext>
            </a:extLst>
          </p:cNvPr>
          <p:cNvSpPr txBox="1"/>
          <p:nvPr/>
        </p:nvSpPr>
        <p:spPr>
          <a:xfrm>
            <a:off x="5635115" y="4873142"/>
            <a:ext cx="10901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Final</a:t>
            </a:r>
            <a:r>
              <a:rPr lang="zh-CN" altLang="en-US" sz="1350" dirty="0"/>
              <a:t> </a:t>
            </a:r>
            <a:r>
              <a:rPr lang="en-US" altLang="zh-CN" sz="1350" dirty="0"/>
              <a:t>Output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152514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5EA2-53CE-7347-9BB0-8391796F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941" y="471297"/>
            <a:ext cx="4802779" cy="46515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Two-Layer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Neural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Network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DE9E-82A5-4E4C-825F-C813D4B8F4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607F82-D556-1E46-8A07-AA5177C4A00B}"/>
              </a:ext>
            </a:extLst>
          </p:cNvPr>
          <p:cNvSpPr/>
          <p:nvPr/>
        </p:nvSpPr>
        <p:spPr>
          <a:xfrm>
            <a:off x="1934371" y="2414973"/>
            <a:ext cx="468351" cy="4767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F4A2E9-3000-E443-9F49-D6CD9ABEC2E2}"/>
              </a:ext>
            </a:extLst>
          </p:cNvPr>
          <p:cNvSpPr/>
          <p:nvPr/>
        </p:nvSpPr>
        <p:spPr>
          <a:xfrm>
            <a:off x="1934371" y="3003559"/>
            <a:ext cx="468351" cy="4767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1AF00C-1C00-8D48-9C0C-CB988C33B700}"/>
              </a:ext>
            </a:extLst>
          </p:cNvPr>
          <p:cNvSpPr/>
          <p:nvPr/>
        </p:nvSpPr>
        <p:spPr>
          <a:xfrm>
            <a:off x="1934371" y="4068860"/>
            <a:ext cx="468351" cy="4767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B17A17-4F40-4A4E-A35C-3D0F0C88682C}"/>
              </a:ext>
            </a:extLst>
          </p:cNvPr>
          <p:cNvSpPr/>
          <p:nvPr/>
        </p:nvSpPr>
        <p:spPr>
          <a:xfrm>
            <a:off x="3697658" y="1994153"/>
            <a:ext cx="468351" cy="4767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5B9ABB-213C-1A4B-A1B0-B74AE98DCAD0}"/>
              </a:ext>
            </a:extLst>
          </p:cNvPr>
          <p:cNvSpPr/>
          <p:nvPr/>
        </p:nvSpPr>
        <p:spPr>
          <a:xfrm>
            <a:off x="3697658" y="2784252"/>
            <a:ext cx="468351" cy="4767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F1E451-B80C-0B4C-8B5A-42E8A4DF022C}"/>
              </a:ext>
            </a:extLst>
          </p:cNvPr>
          <p:cNvCxnSpPr>
            <a:stCxn id="5" idx="6"/>
            <a:endCxn id="8" idx="2"/>
          </p:cNvCxnSpPr>
          <p:nvPr/>
        </p:nvCxnSpPr>
        <p:spPr>
          <a:xfrm flipV="1">
            <a:off x="2402722" y="2232510"/>
            <a:ext cx="1294936" cy="42082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19DC71-AA26-B04F-95AE-A780604271D4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2402722" y="2653330"/>
            <a:ext cx="1294936" cy="36927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9A1322-3010-904E-9CCA-1E2852D85DF2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2402722" y="2232511"/>
            <a:ext cx="1294936" cy="100940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4677B0-6321-6D44-A28C-056632032CD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402722" y="3022609"/>
            <a:ext cx="1294936" cy="21930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75236A-ADDE-3648-A05E-CF5C3057887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2402722" y="2232510"/>
            <a:ext cx="1294936" cy="207470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904BB8-82C3-324E-8E3A-A52C37C82E4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02722" y="3022609"/>
            <a:ext cx="1294936" cy="128460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90A97B-B704-BB43-89A2-6D295A05B311}"/>
                  </a:ext>
                </a:extLst>
              </p:cNvPr>
              <p:cNvSpPr txBox="1"/>
              <p:nvPr/>
            </p:nvSpPr>
            <p:spPr>
              <a:xfrm>
                <a:off x="2063335" y="2514665"/>
                <a:ext cx="22929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90A97B-B704-BB43-89A2-6D295A05B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335" y="2514665"/>
                <a:ext cx="229294" cy="230832"/>
              </a:xfrm>
              <a:prstGeom prst="rect">
                <a:avLst/>
              </a:prstGeom>
              <a:blipFill>
                <a:blip r:embed="rId2"/>
                <a:stretch>
                  <a:fillRect l="-10526" r="-52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6E4038-8A55-1B47-AD0C-1611041B2B30}"/>
                  </a:ext>
                </a:extLst>
              </p:cNvPr>
              <p:cNvSpPr txBox="1"/>
              <p:nvPr/>
            </p:nvSpPr>
            <p:spPr>
              <a:xfrm>
                <a:off x="2063335" y="3091628"/>
                <a:ext cx="23378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6E4038-8A55-1B47-AD0C-1611041B2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335" y="3091628"/>
                <a:ext cx="233782" cy="230832"/>
              </a:xfrm>
              <a:prstGeom prst="rect">
                <a:avLst/>
              </a:prstGeom>
              <a:blipFill>
                <a:blip r:embed="rId3"/>
                <a:stretch>
                  <a:fillRect l="-10526" r="-1052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ADAE01-14E9-6347-B666-1C9B0294D6F2}"/>
                  </a:ext>
                </a:extLst>
              </p:cNvPr>
              <p:cNvSpPr txBox="1"/>
              <p:nvPr/>
            </p:nvSpPr>
            <p:spPr>
              <a:xfrm>
                <a:off x="2051712" y="4175942"/>
                <a:ext cx="28584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ADAE01-14E9-6347-B666-1C9B0294D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12" y="4175942"/>
                <a:ext cx="285847" cy="230832"/>
              </a:xfrm>
              <a:prstGeom prst="rect">
                <a:avLst/>
              </a:prstGeom>
              <a:blipFill>
                <a:blip r:embed="rId4"/>
                <a:stretch>
                  <a:fillRect l="-8696" r="-4348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63F81D-CB04-7B4C-BFD3-6027E1BA81C5}"/>
                  </a:ext>
                </a:extLst>
              </p:cNvPr>
              <p:cNvSpPr txBox="1"/>
              <p:nvPr/>
            </p:nvSpPr>
            <p:spPr>
              <a:xfrm>
                <a:off x="3828565" y="2101956"/>
                <a:ext cx="21685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63F81D-CB04-7B4C-BFD3-6027E1BA8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5" y="2101956"/>
                <a:ext cx="216854" cy="230832"/>
              </a:xfrm>
              <a:prstGeom prst="rect">
                <a:avLst/>
              </a:prstGeom>
              <a:blipFill>
                <a:blip r:embed="rId5"/>
                <a:stretch>
                  <a:fillRect l="-11111" r="-555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334DE5-527C-8848-BBB5-3FBD44C47CE2}"/>
                  </a:ext>
                </a:extLst>
              </p:cNvPr>
              <p:cNvSpPr txBox="1"/>
              <p:nvPr/>
            </p:nvSpPr>
            <p:spPr>
              <a:xfrm>
                <a:off x="3828565" y="2907191"/>
                <a:ext cx="221343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334DE5-527C-8848-BBB5-3FBD44C47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5" y="2907191"/>
                <a:ext cx="221343" cy="230832"/>
              </a:xfrm>
              <a:prstGeom prst="rect">
                <a:avLst/>
              </a:prstGeom>
              <a:blipFill>
                <a:blip r:embed="rId6"/>
                <a:stretch>
                  <a:fillRect l="-11111" r="-1111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D32786-E129-8F47-B44F-72680D72B969}"/>
              </a:ext>
            </a:extLst>
          </p:cNvPr>
          <p:cNvCxnSpPr>
            <a:cxnSpLocks/>
            <a:stCxn id="8" idx="6"/>
            <a:endCxn id="61" idx="2"/>
          </p:cNvCxnSpPr>
          <p:nvPr/>
        </p:nvCxnSpPr>
        <p:spPr>
          <a:xfrm>
            <a:off x="4166009" y="2232510"/>
            <a:ext cx="116927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9BCE60-E5B7-8E45-A403-171E55F1A33D}"/>
              </a:ext>
            </a:extLst>
          </p:cNvPr>
          <p:cNvCxnSpPr>
            <a:cxnSpLocks/>
            <a:stCxn id="9" idx="6"/>
            <a:endCxn id="62" idx="2"/>
          </p:cNvCxnSpPr>
          <p:nvPr/>
        </p:nvCxnSpPr>
        <p:spPr>
          <a:xfrm>
            <a:off x="4166009" y="3022609"/>
            <a:ext cx="116927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A2BD62E-445C-714B-8987-9A99A1A2D652}"/>
              </a:ext>
            </a:extLst>
          </p:cNvPr>
          <p:cNvSpPr txBox="1"/>
          <p:nvPr/>
        </p:nvSpPr>
        <p:spPr>
          <a:xfrm rot="5400000">
            <a:off x="2100352" y="3495513"/>
            <a:ext cx="3933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/>
              <a:t>…</a:t>
            </a:r>
            <a:endParaRPr lang="en-US" sz="30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9693309-34DD-AD45-9E50-B1033A250FBD}"/>
              </a:ext>
            </a:extLst>
          </p:cNvPr>
          <p:cNvSpPr/>
          <p:nvPr/>
        </p:nvSpPr>
        <p:spPr>
          <a:xfrm>
            <a:off x="3697658" y="3501628"/>
            <a:ext cx="468351" cy="4767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7E7F9E-6A76-DD47-A36E-8B2F2D9EFA0F}"/>
                  </a:ext>
                </a:extLst>
              </p:cNvPr>
              <p:cNvSpPr txBox="1"/>
              <p:nvPr/>
            </p:nvSpPr>
            <p:spPr>
              <a:xfrm>
                <a:off x="3828565" y="3624568"/>
                <a:ext cx="221343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7E7F9E-6A76-DD47-A36E-8B2F2D9EF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5" y="3624568"/>
                <a:ext cx="221343" cy="230832"/>
              </a:xfrm>
              <a:prstGeom prst="rect">
                <a:avLst/>
              </a:prstGeom>
              <a:blipFill>
                <a:blip r:embed="rId7"/>
                <a:stretch>
                  <a:fillRect l="-11111" r="-1111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36570B80-689C-704C-B5C7-4BEB57066DBD}"/>
              </a:ext>
            </a:extLst>
          </p:cNvPr>
          <p:cNvSpPr/>
          <p:nvPr/>
        </p:nvSpPr>
        <p:spPr>
          <a:xfrm>
            <a:off x="3668846" y="4359663"/>
            <a:ext cx="468351" cy="4767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7B1ADC-D9B6-E841-9323-51B08F16F85F}"/>
                  </a:ext>
                </a:extLst>
              </p:cNvPr>
              <p:cNvSpPr txBox="1"/>
              <p:nvPr/>
            </p:nvSpPr>
            <p:spPr>
              <a:xfrm>
                <a:off x="3799754" y="4482602"/>
                <a:ext cx="23333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7B1ADC-D9B6-E841-9323-51B08F16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754" y="4482602"/>
                <a:ext cx="233334" cy="230832"/>
              </a:xfrm>
              <a:prstGeom prst="rect">
                <a:avLst/>
              </a:prstGeom>
              <a:blipFill>
                <a:blip r:embed="rId8"/>
                <a:stretch>
                  <a:fillRect l="-10526" r="-526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40D974-2A31-124E-8EFB-B8C735C51329}"/>
              </a:ext>
            </a:extLst>
          </p:cNvPr>
          <p:cNvCxnSpPr>
            <a:cxnSpLocks/>
            <a:stCxn id="5" idx="6"/>
            <a:endCxn id="34" idx="2"/>
          </p:cNvCxnSpPr>
          <p:nvPr/>
        </p:nvCxnSpPr>
        <p:spPr>
          <a:xfrm>
            <a:off x="2402722" y="2653330"/>
            <a:ext cx="1294936" cy="108665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D331027-F537-5F43-96F5-91E81E622C16}"/>
              </a:ext>
            </a:extLst>
          </p:cNvPr>
          <p:cNvCxnSpPr>
            <a:cxnSpLocks/>
            <a:stCxn id="5" idx="6"/>
            <a:endCxn id="36" idx="2"/>
          </p:cNvCxnSpPr>
          <p:nvPr/>
        </p:nvCxnSpPr>
        <p:spPr>
          <a:xfrm>
            <a:off x="2402722" y="2653330"/>
            <a:ext cx="1266125" cy="194469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4A0801-1ACE-9144-8326-548436DFC048}"/>
              </a:ext>
            </a:extLst>
          </p:cNvPr>
          <p:cNvCxnSpPr>
            <a:cxnSpLocks/>
            <a:stCxn id="6" idx="6"/>
            <a:endCxn id="34" idx="2"/>
          </p:cNvCxnSpPr>
          <p:nvPr/>
        </p:nvCxnSpPr>
        <p:spPr>
          <a:xfrm>
            <a:off x="2402722" y="3241916"/>
            <a:ext cx="1294936" cy="49806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8E227AC-6BDA-6D42-8D82-EFE616B69396}"/>
              </a:ext>
            </a:extLst>
          </p:cNvPr>
          <p:cNvCxnSpPr>
            <a:cxnSpLocks/>
            <a:stCxn id="6" idx="6"/>
            <a:endCxn id="36" idx="2"/>
          </p:cNvCxnSpPr>
          <p:nvPr/>
        </p:nvCxnSpPr>
        <p:spPr>
          <a:xfrm>
            <a:off x="2402722" y="3241916"/>
            <a:ext cx="1266125" cy="135610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0B20181-00EB-9644-9BC4-C0C552A8CDF9}"/>
              </a:ext>
            </a:extLst>
          </p:cNvPr>
          <p:cNvCxnSpPr>
            <a:cxnSpLocks/>
            <a:stCxn id="7" idx="6"/>
            <a:endCxn id="34" idx="2"/>
          </p:cNvCxnSpPr>
          <p:nvPr/>
        </p:nvCxnSpPr>
        <p:spPr>
          <a:xfrm flipV="1">
            <a:off x="2402722" y="3739986"/>
            <a:ext cx="1294936" cy="56723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5E7E0CE-7764-BD4E-8EE0-D700DD4BE86B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2399501" y="4298318"/>
            <a:ext cx="1269346" cy="29970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867D62C-EAEA-5144-904F-A9A1EB6B10E9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4166009" y="3739985"/>
            <a:ext cx="1169275" cy="1472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E0FC0F4-FCDE-6544-A603-AA33249DA7CF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4132483" y="4598020"/>
            <a:ext cx="1173989" cy="2635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AC7A505-ECE9-E643-A897-5F32B8FA4C06}"/>
              </a:ext>
            </a:extLst>
          </p:cNvPr>
          <p:cNvSpPr/>
          <p:nvPr/>
        </p:nvSpPr>
        <p:spPr>
          <a:xfrm>
            <a:off x="5335283" y="1994153"/>
            <a:ext cx="468351" cy="47671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C1CE2BA-13B1-EB40-A923-6621C8E574E0}"/>
              </a:ext>
            </a:extLst>
          </p:cNvPr>
          <p:cNvSpPr/>
          <p:nvPr/>
        </p:nvSpPr>
        <p:spPr>
          <a:xfrm>
            <a:off x="5335283" y="2784252"/>
            <a:ext cx="468351" cy="47671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8E06D2-8326-0247-A817-984D32493AA9}"/>
                  </a:ext>
                </a:extLst>
              </p:cNvPr>
              <p:cNvSpPr txBox="1"/>
              <p:nvPr/>
            </p:nvSpPr>
            <p:spPr>
              <a:xfrm>
                <a:off x="5469361" y="2101956"/>
                <a:ext cx="23596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8E06D2-8326-0247-A817-984D32493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361" y="2101956"/>
                <a:ext cx="235962" cy="230832"/>
              </a:xfrm>
              <a:prstGeom prst="rect">
                <a:avLst/>
              </a:prstGeom>
              <a:blipFill>
                <a:blip r:embed="rId9"/>
                <a:stretch>
                  <a:fillRect l="-15000" r="-500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2FC7E64-4ABC-ED4A-97AD-7D3BFBD9F1ED}"/>
                  </a:ext>
                </a:extLst>
              </p:cNvPr>
              <p:cNvSpPr txBox="1"/>
              <p:nvPr/>
            </p:nvSpPr>
            <p:spPr>
              <a:xfrm>
                <a:off x="5443465" y="2907191"/>
                <a:ext cx="24045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2FC7E64-4ABC-ED4A-97AD-7D3BFBD9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465" y="2907191"/>
                <a:ext cx="240450" cy="230832"/>
              </a:xfrm>
              <a:prstGeom prst="rect">
                <a:avLst/>
              </a:prstGeom>
              <a:blipFill>
                <a:blip r:embed="rId10"/>
                <a:stretch>
                  <a:fillRect l="-15000" r="-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23F390E2-E921-1B43-9224-C9B6EB906622}"/>
              </a:ext>
            </a:extLst>
          </p:cNvPr>
          <p:cNvSpPr/>
          <p:nvPr/>
        </p:nvSpPr>
        <p:spPr>
          <a:xfrm>
            <a:off x="5335283" y="3501628"/>
            <a:ext cx="468351" cy="47671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35BE23-6DE1-3649-B735-DF08781674DE}"/>
                  </a:ext>
                </a:extLst>
              </p:cNvPr>
              <p:cNvSpPr txBox="1"/>
              <p:nvPr/>
            </p:nvSpPr>
            <p:spPr>
              <a:xfrm>
                <a:off x="5467125" y="3623154"/>
                <a:ext cx="24045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35BE23-6DE1-3649-B735-DF087816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125" y="3623154"/>
                <a:ext cx="240450" cy="230832"/>
              </a:xfrm>
              <a:prstGeom prst="rect">
                <a:avLst/>
              </a:prstGeom>
              <a:blipFill>
                <a:blip r:embed="rId11"/>
                <a:stretch>
                  <a:fillRect l="-15000" r="-500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5343A5E3-553E-9D4B-BCF2-9FE1033278DF}"/>
              </a:ext>
            </a:extLst>
          </p:cNvPr>
          <p:cNvSpPr/>
          <p:nvPr/>
        </p:nvSpPr>
        <p:spPr>
          <a:xfrm>
            <a:off x="5306472" y="4359663"/>
            <a:ext cx="468351" cy="47671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AFD9AA-38CF-7E4F-B2A9-3C61604FE72A}"/>
                  </a:ext>
                </a:extLst>
              </p:cNvPr>
              <p:cNvSpPr txBox="1"/>
              <p:nvPr/>
            </p:nvSpPr>
            <p:spPr>
              <a:xfrm>
                <a:off x="5438873" y="4482602"/>
                <a:ext cx="228909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AFD9AA-38CF-7E4F-B2A9-3C61604FE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873" y="4482602"/>
                <a:ext cx="228909" cy="230832"/>
              </a:xfrm>
              <a:prstGeom prst="rect">
                <a:avLst/>
              </a:prstGeom>
              <a:blipFill>
                <a:blip r:embed="rId12"/>
                <a:stretch>
                  <a:fillRect l="-2105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3D624361-806C-4B41-87F5-03A8C370CF2A}"/>
              </a:ext>
            </a:extLst>
          </p:cNvPr>
          <p:cNvSpPr/>
          <p:nvPr/>
        </p:nvSpPr>
        <p:spPr>
          <a:xfrm>
            <a:off x="6930190" y="2784252"/>
            <a:ext cx="468351" cy="4767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0A5A0B3-918F-3E4C-994B-E8163E22BAA1}"/>
                  </a:ext>
                </a:extLst>
              </p:cNvPr>
              <p:cNvSpPr txBox="1"/>
              <p:nvPr/>
            </p:nvSpPr>
            <p:spPr>
              <a:xfrm>
                <a:off x="7061098" y="2907191"/>
                <a:ext cx="23012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0A5A0B3-918F-3E4C-994B-E8163E22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098" y="2907191"/>
                <a:ext cx="230128" cy="230832"/>
              </a:xfrm>
              <a:prstGeom prst="rect">
                <a:avLst/>
              </a:prstGeom>
              <a:blipFill>
                <a:blip r:embed="rId13"/>
                <a:stretch>
                  <a:fillRect l="-15000" t="-20000" r="-5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>
            <a:extLst>
              <a:ext uri="{FF2B5EF4-FFF2-40B4-BE49-F238E27FC236}">
                <a16:creationId xmlns:a16="http://schemas.microsoft.com/office/drawing/2014/main" id="{E800D34B-0F14-6D49-8807-7A8AB039766A}"/>
              </a:ext>
            </a:extLst>
          </p:cNvPr>
          <p:cNvSpPr/>
          <p:nvPr/>
        </p:nvSpPr>
        <p:spPr>
          <a:xfrm>
            <a:off x="6930190" y="3501628"/>
            <a:ext cx="468351" cy="4767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F796A-045F-0546-94AA-A226B71DDE85}"/>
                  </a:ext>
                </a:extLst>
              </p:cNvPr>
              <p:cNvSpPr txBox="1"/>
              <p:nvPr/>
            </p:nvSpPr>
            <p:spPr>
              <a:xfrm>
                <a:off x="7061097" y="3624568"/>
                <a:ext cx="23461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F796A-045F-0546-94AA-A226B71DD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097" y="3624568"/>
                <a:ext cx="234616" cy="230832"/>
              </a:xfrm>
              <a:prstGeom prst="rect">
                <a:avLst/>
              </a:prstGeom>
              <a:blipFill>
                <a:blip r:embed="rId14"/>
                <a:stretch>
                  <a:fillRect l="-15000" t="-21053" r="-5000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CC9093E-8C5E-814E-80CD-56FBDF037DAF}"/>
              </a:ext>
            </a:extLst>
          </p:cNvPr>
          <p:cNvCxnSpPr>
            <a:cxnSpLocks/>
            <a:stCxn id="61" idx="6"/>
            <a:endCxn id="69" idx="2"/>
          </p:cNvCxnSpPr>
          <p:nvPr/>
        </p:nvCxnSpPr>
        <p:spPr>
          <a:xfrm>
            <a:off x="5803634" y="2232510"/>
            <a:ext cx="1126556" cy="79009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4F6D272-9455-D943-8158-0591751E88DF}"/>
              </a:ext>
            </a:extLst>
          </p:cNvPr>
          <p:cNvCxnSpPr>
            <a:cxnSpLocks/>
            <a:stCxn id="61" idx="6"/>
            <a:endCxn id="71" idx="2"/>
          </p:cNvCxnSpPr>
          <p:nvPr/>
        </p:nvCxnSpPr>
        <p:spPr>
          <a:xfrm>
            <a:off x="5803634" y="2232511"/>
            <a:ext cx="1126556" cy="150747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A2ABE9F-291C-604F-BD49-E9173DAA89BE}"/>
              </a:ext>
            </a:extLst>
          </p:cNvPr>
          <p:cNvCxnSpPr>
            <a:cxnSpLocks/>
            <a:stCxn id="62" idx="6"/>
            <a:endCxn id="69" idx="2"/>
          </p:cNvCxnSpPr>
          <p:nvPr/>
        </p:nvCxnSpPr>
        <p:spPr>
          <a:xfrm>
            <a:off x="5803634" y="3022609"/>
            <a:ext cx="1126556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56B4F64-3784-A143-9117-67C45CED6238}"/>
              </a:ext>
            </a:extLst>
          </p:cNvPr>
          <p:cNvCxnSpPr>
            <a:cxnSpLocks/>
            <a:stCxn id="62" idx="6"/>
            <a:endCxn id="71" idx="2"/>
          </p:cNvCxnSpPr>
          <p:nvPr/>
        </p:nvCxnSpPr>
        <p:spPr>
          <a:xfrm>
            <a:off x="5803634" y="3022609"/>
            <a:ext cx="1126556" cy="71737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0509445-E6DC-7341-9C11-56A0FD1263AF}"/>
              </a:ext>
            </a:extLst>
          </p:cNvPr>
          <p:cNvCxnSpPr>
            <a:cxnSpLocks/>
            <a:stCxn id="65" idx="6"/>
            <a:endCxn id="69" idx="2"/>
          </p:cNvCxnSpPr>
          <p:nvPr/>
        </p:nvCxnSpPr>
        <p:spPr>
          <a:xfrm flipV="1">
            <a:off x="5803634" y="3022609"/>
            <a:ext cx="1126556" cy="71737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FFDA42E-0083-5444-BCF7-CAD70906CA28}"/>
              </a:ext>
            </a:extLst>
          </p:cNvPr>
          <p:cNvCxnSpPr>
            <a:cxnSpLocks/>
            <a:stCxn id="65" idx="6"/>
            <a:endCxn id="71" idx="2"/>
          </p:cNvCxnSpPr>
          <p:nvPr/>
        </p:nvCxnSpPr>
        <p:spPr>
          <a:xfrm>
            <a:off x="5803634" y="3739985"/>
            <a:ext cx="1126556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ABCEE88-A702-644A-977D-2C889F92C0AB}"/>
              </a:ext>
            </a:extLst>
          </p:cNvPr>
          <p:cNvCxnSpPr>
            <a:cxnSpLocks/>
            <a:stCxn id="67" idx="6"/>
            <a:endCxn id="69" idx="2"/>
          </p:cNvCxnSpPr>
          <p:nvPr/>
        </p:nvCxnSpPr>
        <p:spPr>
          <a:xfrm flipV="1">
            <a:off x="5774823" y="3022609"/>
            <a:ext cx="1155367" cy="157541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45EED12-F60B-834D-A00D-F721E3293C4A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flipV="1">
            <a:off x="5774823" y="3739985"/>
            <a:ext cx="1155367" cy="85803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246F0E9-B124-DA41-9ADC-5434D96B2A35}"/>
              </a:ext>
            </a:extLst>
          </p:cNvPr>
          <p:cNvSpPr txBox="1"/>
          <p:nvPr/>
        </p:nvSpPr>
        <p:spPr>
          <a:xfrm rot="5400000">
            <a:off x="3558873" y="4187211"/>
            <a:ext cx="976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/>
              <a:t>…</a:t>
            </a:r>
            <a:endParaRPr lang="en-US" sz="3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5FF375C-3201-444E-BF3C-A34BA942C37D}"/>
              </a:ext>
            </a:extLst>
          </p:cNvPr>
          <p:cNvSpPr txBox="1"/>
          <p:nvPr/>
        </p:nvSpPr>
        <p:spPr>
          <a:xfrm rot="5400000">
            <a:off x="5500473" y="3887415"/>
            <a:ext cx="3904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/>
              <a:t>…</a:t>
            </a:r>
            <a:endParaRPr lang="en-US" sz="3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1DFB170-26E5-B740-82D4-BE3880F6E00D}"/>
              </a:ext>
            </a:extLst>
          </p:cNvPr>
          <p:cNvSpPr txBox="1"/>
          <p:nvPr/>
        </p:nvSpPr>
        <p:spPr>
          <a:xfrm>
            <a:off x="1846141" y="4900454"/>
            <a:ext cx="9467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Inputs</a:t>
            </a:r>
            <a:endParaRPr lang="en-US" sz="13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7BC244F-C4E1-984F-8DC1-B0A266D2D7DF}"/>
              </a:ext>
            </a:extLst>
          </p:cNvPr>
          <p:cNvSpPr txBox="1"/>
          <p:nvPr/>
        </p:nvSpPr>
        <p:spPr>
          <a:xfrm>
            <a:off x="3482474" y="4900454"/>
            <a:ext cx="9467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Hidden</a:t>
            </a:r>
            <a:r>
              <a:rPr lang="zh-CN" altLang="en-US" sz="1350" dirty="0"/>
              <a:t> </a:t>
            </a:r>
            <a:r>
              <a:rPr lang="en-US" altLang="zh-CN" sz="1350" dirty="0"/>
              <a:t>1</a:t>
            </a:r>
            <a:endParaRPr lang="en-US" sz="13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76E1EFE-71EE-6F47-A3E7-FDD967C75766}"/>
              </a:ext>
            </a:extLst>
          </p:cNvPr>
          <p:cNvSpPr txBox="1"/>
          <p:nvPr/>
        </p:nvSpPr>
        <p:spPr>
          <a:xfrm>
            <a:off x="5096076" y="4910280"/>
            <a:ext cx="9467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Hidden</a:t>
            </a:r>
            <a:r>
              <a:rPr lang="zh-CN" altLang="en-US" sz="1350" dirty="0"/>
              <a:t> </a:t>
            </a:r>
            <a:r>
              <a:rPr lang="en-US" altLang="zh-CN" sz="1350" dirty="0"/>
              <a:t>2</a:t>
            </a:r>
            <a:endParaRPr lang="en-US" sz="135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ECCCC7A-ACE9-4143-8C50-EFBC7122FDA1}"/>
              </a:ext>
            </a:extLst>
          </p:cNvPr>
          <p:cNvSpPr txBox="1"/>
          <p:nvPr/>
        </p:nvSpPr>
        <p:spPr>
          <a:xfrm>
            <a:off x="6633909" y="4910280"/>
            <a:ext cx="10901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Final</a:t>
            </a:r>
            <a:r>
              <a:rPr lang="zh-CN" altLang="en-US" sz="1350" dirty="0"/>
              <a:t> </a:t>
            </a:r>
            <a:r>
              <a:rPr lang="en-US" altLang="zh-CN" sz="1350" dirty="0"/>
              <a:t>Output</a:t>
            </a:r>
            <a:endParaRPr lang="en-US" sz="1350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FF8E197-90B7-5C46-82B4-D03AB6E2F616}"/>
              </a:ext>
            </a:extLst>
          </p:cNvPr>
          <p:cNvCxnSpPr>
            <a:cxnSpLocks/>
            <a:stCxn id="8" idx="6"/>
            <a:endCxn id="62" idx="2"/>
          </p:cNvCxnSpPr>
          <p:nvPr/>
        </p:nvCxnSpPr>
        <p:spPr>
          <a:xfrm>
            <a:off x="4166009" y="2232510"/>
            <a:ext cx="1169275" cy="79009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A55D90A-0308-6746-8DE1-661A6ACC6BDA}"/>
              </a:ext>
            </a:extLst>
          </p:cNvPr>
          <p:cNvCxnSpPr>
            <a:cxnSpLocks/>
            <a:stCxn id="8" idx="6"/>
            <a:endCxn id="65" idx="2"/>
          </p:cNvCxnSpPr>
          <p:nvPr/>
        </p:nvCxnSpPr>
        <p:spPr>
          <a:xfrm>
            <a:off x="4166009" y="2232511"/>
            <a:ext cx="1169275" cy="150747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6391F1E-102F-2E48-9F53-DCFD2A056642}"/>
              </a:ext>
            </a:extLst>
          </p:cNvPr>
          <p:cNvCxnSpPr>
            <a:cxnSpLocks/>
            <a:stCxn id="8" idx="6"/>
            <a:endCxn id="67" idx="2"/>
          </p:cNvCxnSpPr>
          <p:nvPr/>
        </p:nvCxnSpPr>
        <p:spPr>
          <a:xfrm>
            <a:off x="4166008" y="2232510"/>
            <a:ext cx="1140464" cy="236551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1FBA7E4-2A84-004F-A492-E9BF40744A12}"/>
              </a:ext>
            </a:extLst>
          </p:cNvPr>
          <p:cNvCxnSpPr>
            <a:cxnSpLocks/>
            <a:stCxn id="9" idx="6"/>
            <a:endCxn id="61" idx="2"/>
          </p:cNvCxnSpPr>
          <p:nvPr/>
        </p:nvCxnSpPr>
        <p:spPr>
          <a:xfrm flipV="1">
            <a:off x="4166009" y="2232510"/>
            <a:ext cx="1169275" cy="79009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AF296D-9326-A04A-9945-624349DBF496}"/>
              </a:ext>
            </a:extLst>
          </p:cNvPr>
          <p:cNvCxnSpPr>
            <a:cxnSpLocks/>
            <a:stCxn id="9" idx="6"/>
            <a:endCxn id="65" idx="2"/>
          </p:cNvCxnSpPr>
          <p:nvPr/>
        </p:nvCxnSpPr>
        <p:spPr>
          <a:xfrm>
            <a:off x="4166009" y="3022609"/>
            <a:ext cx="1169275" cy="71737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302A257-B27A-1D4B-9DA6-CE7F9A2E396A}"/>
              </a:ext>
            </a:extLst>
          </p:cNvPr>
          <p:cNvCxnSpPr>
            <a:cxnSpLocks/>
            <a:stCxn id="9" idx="6"/>
            <a:endCxn id="67" idx="2"/>
          </p:cNvCxnSpPr>
          <p:nvPr/>
        </p:nvCxnSpPr>
        <p:spPr>
          <a:xfrm>
            <a:off x="4166008" y="3022609"/>
            <a:ext cx="1140464" cy="157541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84639EE-1746-0049-803E-F802F9778876}"/>
              </a:ext>
            </a:extLst>
          </p:cNvPr>
          <p:cNvCxnSpPr>
            <a:cxnSpLocks/>
            <a:stCxn id="34" idx="6"/>
            <a:endCxn id="61" idx="2"/>
          </p:cNvCxnSpPr>
          <p:nvPr/>
        </p:nvCxnSpPr>
        <p:spPr>
          <a:xfrm flipV="1">
            <a:off x="4166009" y="2232511"/>
            <a:ext cx="1169275" cy="150747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A60239E-6F1A-E844-B6A9-B0DD4ECB6AB8}"/>
              </a:ext>
            </a:extLst>
          </p:cNvPr>
          <p:cNvCxnSpPr>
            <a:cxnSpLocks/>
            <a:stCxn id="34" idx="6"/>
            <a:endCxn id="62" idx="2"/>
          </p:cNvCxnSpPr>
          <p:nvPr/>
        </p:nvCxnSpPr>
        <p:spPr>
          <a:xfrm flipV="1">
            <a:off x="4166009" y="3022609"/>
            <a:ext cx="1169275" cy="71737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0718EB8-BD35-384B-9356-3D4B4E264B10}"/>
              </a:ext>
            </a:extLst>
          </p:cNvPr>
          <p:cNvCxnSpPr>
            <a:cxnSpLocks/>
            <a:stCxn id="34" idx="6"/>
            <a:endCxn id="67" idx="2"/>
          </p:cNvCxnSpPr>
          <p:nvPr/>
        </p:nvCxnSpPr>
        <p:spPr>
          <a:xfrm>
            <a:off x="4166008" y="3739985"/>
            <a:ext cx="1140464" cy="85803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6AECB95-774F-9545-8A7E-87C05E2AE516}"/>
              </a:ext>
            </a:extLst>
          </p:cNvPr>
          <p:cNvCxnSpPr>
            <a:cxnSpLocks/>
            <a:stCxn id="36" idx="6"/>
            <a:endCxn id="61" idx="2"/>
          </p:cNvCxnSpPr>
          <p:nvPr/>
        </p:nvCxnSpPr>
        <p:spPr>
          <a:xfrm flipV="1">
            <a:off x="4137197" y="2232510"/>
            <a:ext cx="1198086" cy="236551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6B20BE7-0836-7F41-A643-8CE35EE9759F}"/>
              </a:ext>
            </a:extLst>
          </p:cNvPr>
          <p:cNvCxnSpPr>
            <a:cxnSpLocks/>
            <a:stCxn id="36" idx="6"/>
            <a:endCxn id="62" idx="2"/>
          </p:cNvCxnSpPr>
          <p:nvPr/>
        </p:nvCxnSpPr>
        <p:spPr>
          <a:xfrm flipV="1">
            <a:off x="4137197" y="3022609"/>
            <a:ext cx="1198086" cy="157541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6331D20-18CC-BB49-8A51-E88EBEB96DE0}"/>
              </a:ext>
            </a:extLst>
          </p:cNvPr>
          <p:cNvCxnSpPr>
            <a:cxnSpLocks/>
            <a:stCxn id="36" idx="6"/>
            <a:endCxn id="65" idx="2"/>
          </p:cNvCxnSpPr>
          <p:nvPr/>
        </p:nvCxnSpPr>
        <p:spPr>
          <a:xfrm flipV="1">
            <a:off x="4137197" y="3739985"/>
            <a:ext cx="1198086" cy="85803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687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5EA2-53CE-7347-9BB0-8391796F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574" y="403812"/>
            <a:ext cx="3968527" cy="46515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Deep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Neural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Network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DE9E-82A5-4E4C-825F-C813D4B8F4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607F82-D556-1E46-8A07-AA5177C4A00B}"/>
              </a:ext>
            </a:extLst>
          </p:cNvPr>
          <p:cNvSpPr/>
          <p:nvPr/>
        </p:nvSpPr>
        <p:spPr>
          <a:xfrm>
            <a:off x="1934371" y="2414973"/>
            <a:ext cx="468351" cy="4767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F4A2E9-3000-E443-9F49-D6CD9ABEC2E2}"/>
              </a:ext>
            </a:extLst>
          </p:cNvPr>
          <p:cNvSpPr/>
          <p:nvPr/>
        </p:nvSpPr>
        <p:spPr>
          <a:xfrm>
            <a:off x="1934371" y="3003559"/>
            <a:ext cx="468351" cy="4767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1AF00C-1C00-8D48-9C0C-CB988C33B700}"/>
              </a:ext>
            </a:extLst>
          </p:cNvPr>
          <p:cNvSpPr/>
          <p:nvPr/>
        </p:nvSpPr>
        <p:spPr>
          <a:xfrm>
            <a:off x="1934371" y="4068860"/>
            <a:ext cx="468351" cy="4767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B17A17-4F40-4A4E-A35C-3D0F0C88682C}"/>
              </a:ext>
            </a:extLst>
          </p:cNvPr>
          <p:cNvSpPr/>
          <p:nvPr/>
        </p:nvSpPr>
        <p:spPr>
          <a:xfrm>
            <a:off x="3697658" y="1994153"/>
            <a:ext cx="468351" cy="4767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5B9ABB-213C-1A4B-A1B0-B74AE98DCAD0}"/>
              </a:ext>
            </a:extLst>
          </p:cNvPr>
          <p:cNvSpPr/>
          <p:nvPr/>
        </p:nvSpPr>
        <p:spPr>
          <a:xfrm>
            <a:off x="3697658" y="2784252"/>
            <a:ext cx="468351" cy="4767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F1E451-B80C-0B4C-8B5A-42E8A4DF022C}"/>
              </a:ext>
            </a:extLst>
          </p:cNvPr>
          <p:cNvCxnSpPr>
            <a:stCxn id="5" idx="6"/>
            <a:endCxn id="8" idx="2"/>
          </p:cNvCxnSpPr>
          <p:nvPr/>
        </p:nvCxnSpPr>
        <p:spPr>
          <a:xfrm flipV="1">
            <a:off x="2402722" y="2232510"/>
            <a:ext cx="1294936" cy="42082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19DC71-AA26-B04F-95AE-A780604271D4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2402722" y="2653330"/>
            <a:ext cx="1294936" cy="36927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9A1322-3010-904E-9CCA-1E2852D85DF2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2402722" y="2232511"/>
            <a:ext cx="1294936" cy="100940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4677B0-6321-6D44-A28C-056632032CD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402722" y="3022609"/>
            <a:ext cx="1294936" cy="21930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75236A-ADDE-3648-A05E-CF5C3057887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2402722" y="2232510"/>
            <a:ext cx="1294936" cy="207470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904BB8-82C3-324E-8E3A-A52C37C82E4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02722" y="3022609"/>
            <a:ext cx="1294936" cy="128460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90A97B-B704-BB43-89A2-6D295A05B311}"/>
                  </a:ext>
                </a:extLst>
              </p:cNvPr>
              <p:cNvSpPr txBox="1"/>
              <p:nvPr/>
            </p:nvSpPr>
            <p:spPr>
              <a:xfrm>
                <a:off x="2063335" y="2514665"/>
                <a:ext cx="22929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90A97B-B704-BB43-89A2-6D295A05B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335" y="2514665"/>
                <a:ext cx="229294" cy="230832"/>
              </a:xfrm>
              <a:prstGeom prst="rect">
                <a:avLst/>
              </a:prstGeom>
              <a:blipFill>
                <a:blip r:embed="rId2"/>
                <a:stretch>
                  <a:fillRect l="-10526" r="-52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6E4038-8A55-1B47-AD0C-1611041B2B30}"/>
                  </a:ext>
                </a:extLst>
              </p:cNvPr>
              <p:cNvSpPr txBox="1"/>
              <p:nvPr/>
            </p:nvSpPr>
            <p:spPr>
              <a:xfrm>
                <a:off x="2062714" y="3114041"/>
                <a:ext cx="23378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6E4038-8A55-1B47-AD0C-1611041B2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714" y="3114041"/>
                <a:ext cx="233782" cy="230832"/>
              </a:xfrm>
              <a:prstGeom prst="rect">
                <a:avLst/>
              </a:prstGeom>
              <a:blipFill>
                <a:blip r:embed="rId3"/>
                <a:stretch>
                  <a:fillRect l="-10526" r="-52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ADAE01-14E9-6347-B666-1C9B0294D6F2}"/>
                  </a:ext>
                </a:extLst>
              </p:cNvPr>
              <p:cNvSpPr txBox="1"/>
              <p:nvPr/>
            </p:nvSpPr>
            <p:spPr>
              <a:xfrm>
                <a:off x="2051712" y="4175942"/>
                <a:ext cx="28584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ADAE01-14E9-6347-B666-1C9B0294D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12" y="4175942"/>
                <a:ext cx="285847" cy="230832"/>
              </a:xfrm>
              <a:prstGeom prst="rect">
                <a:avLst/>
              </a:prstGeom>
              <a:blipFill>
                <a:blip r:embed="rId4"/>
                <a:stretch>
                  <a:fillRect l="-8696" r="-4348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63F81D-CB04-7B4C-BFD3-6027E1BA81C5}"/>
                  </a:ext>
                </a:extLst>
              </p:cNvPr>
              <p:cNvSpPr txBox="1"/>
              <p:nvPr/>
            </p:nvSpPr>
            <p:spPr>
              <a:xfrm>
                <a:off x="3828565" y="2101956"/>
                <a:ext cx="21685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63F81D-CB04-7B4C-BFD3-6027E1BA8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5" y="2101956"/>
                <a:ext cx="216854" cy="230832"/>
              </a:xfrm>
              <a:prstGeom prst="rect">
                <a:avLst/>
              </a:prstGeom>
              <a:blipFill>
                <a:blip r:embed="rId5"/>
                <a:stretch>
                  <a:fillRect l="-11111" r="-555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334DE5-527C-8848-BBB5-3FBD44C47CE2}"/>
                  </a:ext>
                </a:extLst>
              </p:cNvPr>
              <p:cNvSpPr txBox="1"/>
              <p:nvPr/>
            </p:nvSpPr>
            <p:spPr>
              <a:xfrm>
                <a:off x="3828565" y="2907191"/>
                <a:ext cx="221343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334DE5-527C-8848-BBB5-3FBD44C47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5" y="2907191"/>
                <a:ext cx="221343" cy="230832"/>
              </a:xfrm>
              <a:prstGeom prst="rect">
                <a:avLst/>
              </a:prstGeom>
              <a:blipFill>
                <a:blip r:embed="rId6"/>
                <a:stretch>
                  <a:fillRect l="-11111" r="-1111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A2BD62E-445C-714B-8987-9A99A1A2D652}"/>
              </a:ext>
            </a:extLst>
          </p:cNvPr>
          <p:cNvSpPr txBox="1"/>
          <p:nvPr/>
        </p:nvSpPr>
        <p:spPr>
          <a:xfrm rot="5400000">
            <a:off x="2100352" y="3495513"/>
            <a:ext cx="3933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/>
              <a:t>…</a:t>
            </a:r>
            <a:endParaRPr lang="en-US" sz="30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9693309-34DD-AD45-9E50-B1033A250FBD}"/>
              </a:ext>
            </a:extLst>
          </p:cNvPr>
          <p:cNvSpPr/>
          <p:nvPr/>
        </p:nvSpPr>
        <p:spPr>
          <a:xfrm>
            <a:off x="3697658" y="3501628"/>
            <a:ext cx="468351" cy="4767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7E7F9E-6A76-DD47-A36E-8B2F2D9EFA0F}"/>
                  </a:ext>
                </a:extLst>
              </p:cNvPr>
              <p:cNvSpPr txBox="1"/>
              <p:nvPr/>
            </p:nvSpPr>
            <p:spPr>
              <a:xfrm>
                <a:off x="3828565" y="3624568"/>
                <a:ext cx="221343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7E7F9E-6A76-DD47-A36E-8B2F2D9EF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5" y="3624568"/>
                <a:ext cx="221343" cy="230832"/>
              </a:xfrm>
              <a:prstGeom prst="rect">
                <a:avLst/>
              </a:prstGeom>
              <a:blipFill>
                <a:blip r:embed="rId7"/>
                <a:stretch>
                  <a:fillRect l="-11111" r="-1111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36570B80-689C-704C-B5C7-4BEB57066DBD}"/>
              </a:ext>
            </a:extLst>
          </p:cNvPr>
          <p:cNvSpPr/>
          <p:nvPr/>
        </p:nvSpPr>
        <p:spPr>
          <a:xfrm>
            <a:off x="3668846" y="4359663"/>
            <a:ext cx="468351" cy="4767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7B1ADC-D9B6-E841-9323-51B08F16F85F}"/>
                  </a:ext>
                </a:extLst>
              </p:cNvPr>
              <p:cNvSpPr txBox="1"/>
              <p:nvPr/>
            </p:nvSpPr>
            <p:spPr>
              <a:xfrm>
                <a:off x="3799754" y="4482602"/>
                <a:ext cx="23333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7B1ADC-D9B6-E841-9323-51B08F16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754" y="4482602"/>
                <a:ext cx="233334" cy="230832"/>
              </a:xfrm>
              <a:prstGeom prst="rect">
                <a:avLst/>
              </a:prstGeom>
              <a:blipFill>
                <a:blip r:embed="rId8"/>
                <a:stretch>
                  <a:fillRect l="-10526" r="-526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40D974-2A31-124E-8EFB-B8C735C51329}"/>
              </a:ext>
            </a:extLst>
          </p:cNvPr>
          <p:cNvCxnSpPr>
            <a:cxnSpLocks/>
            <a:stCxn id="5" idx="6"/>
            <a:endCxn id="34" idx="2"/>
          </p:cNvCxnSpPr>
          <p:nvPr/>
        </p:nvCxnSpPr>
        <p:spPr>
          <a:xfrm>
            <a:off x="2402722" y="2653330"/>
            <a:ext cx="1294936" cy="108665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D331027-F537-5F43-96F5-91E81E622C16}"/>
              </a:ext>
            </a:extLst>
          </p:cNvPr>
          <p:cNvCxnSpPr>
            <a:cxnSpLocks/>
            <a:stCxn id="5" idx="6"/>
            <a:endCxn id="36" idx="2"/>
          </p:cNvCxnSpPr>
          <p:nvPr/>
        </p:nvCxnSpPr>
        <p:spPr>
          <a:xfrm>
            <a:off x="2402722" y="2653330"/>
            <a:ext cx="1266125" cy="194469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4A0801-1ACE-9144-8326-548436DFC048}"/>
              </a:ext>
            </a:extLst>
          </p:cNvPr>
          <p:cNvCxnSpPr>
            <a:cxnSpLocks/>
            <a:stCxn id="6" idx="6"/>
            <a:endCxn id="34" idx="2"/>
          </p:cNvCxnSpPr>
          <p:nvPr/>
        </p:nvCxnSpPr>
        <p:spPr>
          <a:xfrm>
            <a:off x="2402722" y="3241916"/>
            <a:ext cx="1294936" cy="49806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8E227AC-6BDA-6D42-8D82-EFE616B69396}"/>
              </a:ext>
            </a:extLst>
          </p:cNvPr>
          <p:cNvCxnSpPr>
            <a:cxnSpLocks/>
            <a:stCxn id="6" idx="6"/>
            <a:endCxn id="36" idx="2"/>
          </p:cNvCxnSpPr>
          <p:nvPr/>
        </p:nvCxnSpPr>
        <p:spPr>
          <a:xfrm>
            <a:off x="2402722" y="3241916"/>
            <a:ext cx="1266125" cy="135610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0B20181-00EB-9644-9BC4-C0C552A8CDF9}"/>
              </a:ext>
            </a:extLst>
          </p:cNvPr>
          <p:cNvCxnSpPr>
            <a:cxnSpLocks/>
            <a:stCxn id="7" idx="6"/>
            <a:endCxn id="34" idx="2"/>
          </p:cNvCxnSpPr>
          <p:nvPr/>
        </p:nvCxnSpPr>
        <p:spPr>
          <a:xfrm flipV="1">
            <a:off x="2402722" y="3739986"/>
            <a:ext cx="1294936" cy="56723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5E7E0CE-7764-BD4E-8EE0-D700DD4BE86B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2399501" y="4298318"/>
            <a:ext cx="1269346" cy="29970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AC7A505-ECE9-E643-A897-5F32B8FA4C06}"/>
              </a:ext>
            </a:extLst>
          </p:cNvPr>
          <p:cNvSpPr/>
          <p:nvPr/>
        </p:nvSpPr>
        <p:spPr>
          <a:xfrm>
            <a:off x="5335283" y="1994153"/>
            <a:ext cx="468351" cy="47671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C1CE2BA-13B1-EB40-A923-6621C8E574E0}"/>
              </a:ext>
            </a:extLst>
          </p:cNvPr>
          <p:cNvSpPr/>
          <p:nvPr/>
        </p:nvSpPr>
        <p:spPr>
          <a:xfrm>
            <a:off x="5335283" y="2784252"/>
            <a:ext cx="468351" cy="47671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8E06D2-8326-0247-A817-984D32493AA9}"/>
                  </a:ext>
                </a:extLst>
              </p:cNvPr>
              <p:cNvSpPr txBox="1"/>
              <p:nvPr/>
            </p:nvSpPr>
            <p:spPr>
              <a:xfrm>
                <a:off x="5469361" y="2101956"/>
                <a:ext cx="23596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8E06D2-8326-0247-A817-984D32493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361" y="2101956"/>
                <a:ext cx="235962" cy="230832"/>
              </a:xfrm>
              <a:prstGeom prst="rect">
                <a:avLst/>
              </a:prstGeom>
              <a:blipFill>
                <a:blip r:embed="rId9"/>
                <a:stretch>
                  <a:fillRect l="-15000" r="-500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2FC7E64-4ABC-ED4A-97AD-7D3BFBD9F1ED}"/>
                  </a:ext>
                </a:extLst>
              </p:cNvPr>
              <p:cNvSpPr txBox="1"/>
              <p:nvPr/>
            </p:nvSpPr>
            <p:spPr>
              <a:xfrm>
                <a:off x="5443465" y="2907191"/>
                <a:ext cx="24045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2FC7E64-4ABC-ED4A-97AD-7D3BFBD9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465" y="2907191"/>
                <a:ext cx="240450" cy="230832"/>
              </a:xfrm>
              <a:prstGeom prst="rect">
                <a:avLst/>
              </a:prstGeom>
              <a:blipFill>
                <a:blip r:embed="rId10"/>
                <a:stretch>
                  <a:fillRect l="-15000" r="-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23F390E2-E921-1B43-9224-C9B6EB906622}"/>
              </a:ext>
            </a:extLst>
          </p:cNvPr>
          <p:cNvSpPr/>
          <p:nvPr/>
        </p:nvSpPr>
        <p:spPr>
          <a:xfrm>
            <a:off x="5335283" y="3501628"/>
            <a:ext cx="468351" cy="47671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35BE23-6DE1-3649-B735-DF08781674DE}"/>
                  </a:ext>
                </a:extLst>
              </p:cNvPr>
              <p:cNvSpPr txBox="1"/>
              <p:nvPr/>
            </p:nvSpPr>
            <p:spPr>
              <a:xfrm>
                <a:off x="5467125" y="3623154"/>
                <a:ext cx="24045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35BE23-6DE1-3649-B735-DF087816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125" y="3623154"/>
                <a:ext cx="240450" cy="230832"/>
              </a:xfrm>
              <a:prstGeom prst="rect">
                <a:avLst/>
              </a:prstGeom>
              <a:blipFill>
                <a:blip r:embed="rId11"/>
                <a:stretch>
                  <a:fillRect l="-15000" r="-500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5343A5E3-553E-9D4B-BCF2-9FE1033278DF}"/>
              </a:ext>
            </a:extLst>
          </p:cNvPr>
          <p:cNvSpPr/>
          <p:nvPr/>
        </p:nvSpPr>
        <p:spPr>
          <a:xfrm>
            <a:off x="5306472" y="4359663"/>
            <a:ext cx="468351" cy="47671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AFD9AA-38CF-7E4F-B2A9-3C61604FE72A}"/>
                  </a:ext>
                </a:extLst>
              </p:cNvPr>
              <p:cNvSpPr txBox="1"/>
              <p:nvPr/>
            </p:nvSpPr>
            <p:spPr>
              <a:xfrm>
                <a:off x="5438873" y="4482602"/>
                <a:ext cx="228909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AFD9AA-38CF-7E4F-B2A9-3C61604FE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873" y="4482602"/>
                <a:ext cx="228909" cy="230832"/>
              </a:xfrm>
              <a:prstGeom prst="rect">
                <a:avLst/>
              </a:prstGeom>
              <a:blipFill>
                <a:blip r:embed="rId12"/>
                <a:stretch>
                  <a:fillRect l="-2105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3D624361-806C-4B41-87F5-03A8C370CF2A}"/>
              </a:ext>
            </a:extLst>
          </p:cNvPr>
          <p:cNvSpPr/>
          <p:nvPr/>
        </p:nvSpPr>
        <p:spPr>
          <a:xfrm>
            <a:off x="6930190" y="2784252"/>
            <a:ext cx="468351" cy="4767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0A5A0B3-918F-3E4C-994B-E8163E22BAA1}"/>
                  </a:ext>
                </a:extLst>
              </p:cNvPr>
              <p:cNvSpPr txBox="1"/>
              <p:nvPr/>
            </p:nvSpPr>
            <p:spPr>
              <a:xfrm>
                <a:off x="7061098" y="2907191"/>
                <a:ext cx="23012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0A5A0B3-918F-3E4C-994B-E8163E22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098" y="2907191"/>
                <a:ext cx="230128" cy="230832"/>
              </a:xfrm>
              <a:prstGeom prst="rect">
                <a:avLst/>
              </a:prstGeom>
              <a:blipFill>
                <a:blip r:embed="rId13"/>
                <a:stretch>
                  <a:fillRect l="-15000" t="-20000" r="-5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>
            <a:extLst>
              <a:ext uri="{FF2B5EF4-FFF2-40B4-BE49-F238E27FC236}">
                <a16:creationId xmlns:a16="http://schemas.microsoft.com/office/drawing/2014/main" id="{E800D34B-0F14-6D49-8807-7A8AB039766A}"/>
              </a:ext>
            </a:extLst>
          </p:cNvPr>
          <p:cNvSpPr/>
          <p:nvPr/>
        </p:nvSpPr>
        <p:spPr>
          <a:xfrm>
            <a:off x="6930190" y="3501628"/>
            <a:ext cx="468351" cy="4767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F796A-045F-0546-94AA-A226B71DDE85}"/>
                  </a:ext>
                </a:extLst>
              </p:cNvPr>
              <p:cNvSpPr txBox="1"/>
              <p:nvPr/>
            </p:nvSpPr>
            <p:spPr>
              <a:xfrm>
                <a:off x="7061097" y="3624568"/>
                <a:ext cx="23461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F796A-045F-0546-94AA-A226B71DD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097" y="3624568"/>
                <a:ext cx="234616" cy="230832"/>
              </a:xfrm>
              <a:prstGeom prst="rect">
                <a:avLst/>
              </a:prstGeom>
              <a:blipFill>
                <a:blip r:embed="rId14"/>
                <a:stretch>
                  <a:fillRect l="-15000" t="-21053" r="-5000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CC9093E-8C5E-814E-80CD-56FBDF037DAF}"/>
              </a:ext>
            </a:extLst>
          </p:cNvPr>
          <p:cNvCxnSpPr>
            <a:cxnSpLocks/>
            <a:stCxn id="61" idx="6"/>
            <a:endCxn id="69" idx="2"/>
          </p:cNvCxnSpPr>
          <p:nvPr/>
        </p:nvCxnSpPr>
        <p:spPr>
          <a:xfrm>
            <a:off x="5803634" y="2232510"/>
            <a:ext cx="1126556" cy="79009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4F6D272-9455-D943-8158-0591751E88DF}"/>
              </a:ext>
            </a:extLst>
          </p:cNvPr>
          <p:cNvCxnSpPr>
            <a:cxnSpLocks/>
            <a:stCxn id="61" idx="6"/>
            <a:endCxn id="71" idx="2"/>
          </p:cNvCxnSpPr>
          <p:nvPr/>
        </p:nvCxnSpPr>
        <p:spPr>
          <a:xfrm>
            <a:off x="5803634" y="2232511"/>
            <a:ext cx="1126556" cy="150747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A2ABE9F-291C-604F-BD49-E9173DAA89BE}"/>
              </a:ext>
            </a:extLst>
          </p:cNvPr>
          <p:cNvCxnSpPr>
            <a:cxnSpLocks/>
            <a:stCxn id="62" idx="6"/>
            <a:endCxn id="69" idx="2"/>
          </p:cNvCxnSpPr>
          <p:nvPr/>
        </p:nvCxnSpPr>
        <p:spPr>
          <a:xfrm>
            <a:off x="5803634" y="3022609"/>
            <a:ext cx="1126556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56B4F64-3784-A143-9117-67C45CED6238}"/>
              </a:ext>
            </a:extLst>
          </p:cNvPr>
          <p:cNvCxnSpPr>
            <a:cxnSpLocks/>
            <a:stCxn id="62" idx="6"/>
            <a:endCxn id="71" idx="2"/>
          </p:cNvCxnSpPr>
          <p:nvPr/>
        </p:nvCxnSpPr>
        <p:spPr>
          <a:xfrm>
            <a:off x="5803634" y="3022609"/>
            <a:ext cx="1126556" cy="71737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0509445-E6DC-7341-9C11-56A0FD1263AF}"/>
              </a:ext>
            </a:extLst>
          </p:cNvPr>
          <p:cNvCxnSpPr>
            <a:cxnSpLocks/>
            <a:stCxn id="65" idx="6"/>
            <a:endCxn id="69" idx="2"/>
          </p:cNvCxnSpPr>
          <p:nvPr/>
        </p:nvCxnSpPr>
        <p:spPr>
          <a:xfrm flipV="1">
            <a:off x="5803634" y="3022609"/>
            <a:ext cx="1126556" cy="71737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FFDA42E-0083-5444-BCF7-CAD70906CA28}"/>
              </a:ext>
            </a:extLst>
          </p:cNvPr>
          <p:cNvCxnSpPr>
            <a:cxnSpLocks/>
            <a:stCxn id="65" idx="6"/>
            <a:endCxn id="71" idx="2"/>
          </p:cNvCxnSpPr>
          <p:nvPr/>
        </p:nvCxnSpPr>
        <p:spPr>
          <a:xfrm>
            <a:off x="5803634" y="3739985"/>
            <a:ext cx="1126556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ABCEE88-A702-644A-977D-2C889F92C0AB}"/>
              </a:ext>
            </a:extLst>
          </p:cNvPr>
          <p:cNvCxnSpPr>
            <a:cxnSpLocks/>
            <a:stCxn id="67" idx="6"/>
            <a:endCxn id="69" idx="2"/>
          </p:cNvCxnSpPr>
          <p:nvPr/>
        </p:nvCxnSpPr>
        <p:spPr>
          <a:xfrm flipV="1">
            <a:off x="5774823" y="3022609"/>
            <a:ext cx="1155367" cy="157541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45EED12-F60B-834D-A00D-F721E3293C4A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 flipV="1">
            <a:off x="5774823" y="3739985"/>
            <a:ext cx="1155367" cy="85803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246F0E9-B124-DA41-9ADC-5434D96B2A35}"/>
              </a:ext>
            </a:extLst>
          </p:cNvPr>
          <p:cNvSpPr txBox="1"/>
          <p:nvPr/>
        </p:nvSpPr>
        <p:spPr>
          <a:xfrm rot="5400000">
            <a:off x="3558873" y="4187211"/>
            <a:ext cx="976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/>
              <a:t>…</a:t>
            </a:r>
            <a:endParaRPr lang="en-US" sz="3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5FF375C-3201-444E-BF3C-A34BA942C37D}"/>
              </a:ext>
            </a:extLst>
          </p:cNvPr>
          <p:cNvSpPr txBox="1"/>
          <p:nvPr/>
        </p:nvSpPr>
        <p:spPr>
          <a:xfrm rot="5400000">
            <a:off x="5500473" y="3887415"/>
            <a:ext cx="3904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/>
              <a:t>…</a:t>
            </a:r>
            <a:endParaRPr lang="en-US" sz="3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1DFB170-26E5-B740-82D4-BE3880F6E00D}"/>
              </a:ext>
            </a:extLst>
          </p:cNvPr>
          <p:cNvSpPr txBox="1"/>
          <p:nvPr/>
        </p:nvSpPr>
        <p:spPr>
          <a:xfrm>
            <a:off x="1846141" y="4900454"/>
            <a:ext cx="9467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Inputs</a:t>
            </a:r>
            <a:endParaRPr lang="en-US" sz="13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7BC244F-C4E1-984F-8DC1-B0A266D2D7DF}"/>
              </a:ext>
            </a:extLst>
          </p:cNvPr>
          <p:cNvSpPr txBox="1"/>
          <p:nvPr/>
        </p:nvSpPr>
        <p:spPr>
          <a:xfrm>
            <a:off x="3482474" y="4900454"/>
            <a:ext cx="9467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Hidden</a:t>
            </a:r>
            <a:r>
              <a:rPr lang="zh-CN" altLang="en-US" sz="1350" dirty="0"/>
              <a:t> </a:t>
            </a:r>
            <a:r>
              <a:rPr lang="en-US" altLang="zh-CN" sz="1350" dirty="0"/>
              <a:t>1</a:t>
            </a:r>
            <a:endParaRPr lang="en-US" sz="13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76E1EFE-71EE-6F47-A3E7-FDD967C75766}"/>
              </a:ext>
            </a:extLst>
          </p:cNvPr>
          <p:cNvSpPr txBox="1"/>
          <p:nvPr/>
        </p:nvSpPr>
        <p:spPr>
          <a:xfrm>
            <a:off x="5096076" y="4910280"/>
            <a:ext cx="9467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Hidden</a:t>
            </a:r>
            <a:r>
              <a:rPr lang="zh-CN" altLang="en-US" sz="1350" dirty="0"/>
              <a:t> </a:t>
            </a:r>
            <a:r>
              <a:rPr lang="en-US" altLang="zh-CN" sz="1350" dirty="0"/>
              <a:t>K</a:t>
            </a:r>
            <a:endParaRPr lang="en-US" sz="135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ECCCC7A-ACE9-4143-8C50-EFBC7122FDA1}"/>
              </a:ext>
            </a:extLst>
          </p:cNvPr>
          <p:cNvSpPr txBox="1"/>
          <p:nvPr/>
        </p:nvSpPr>
        <p:spPr>
          <a:xfrm>
            <a:off x="6633909" y="4910280"/>
            <a:ext cx="10901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Final</a:t>
            </a:r>
            <a:r>
              <a:rPr lang="zh-CN" altLang="en-US" sz="1350" dirty="0"/>
              <a:t> </a:t>
            </a:r>
            <a:r>
              <a:rPr lang="en-US" altLang="zh-CN" sz="1350" dirty="0"/>
              <a:t>Output</a:t>
            </a:r>
            <a:endParaRPr lang="en-US" sz="135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C3A3DE0-AF39-FD4B-BC99-49096AED724F}"/>
              </a:ext>
            </a:extLst>
          </p:cNvPr>
          <p:cNvSpPr txBox="1"/>
          <p:nvPr/>
        </p:nvSpPr>
        <p:spPr>
          <a:xfrm>
            <a:off x="4505393" y="1807191"/>
            <a:ext cx="3904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/>
              <a:t>…</a:t>
            </a:r>
            <a:endParaRPr lang="en-US" sz="3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5F909BF-3538-F740-9E36-F1C4B673CAAA}"/>
              </a:ext>
            </a:extLst>
          </p:cNvPr>
          <p:cNvSpPr txBox="1"/>
          <p:nvPr/>
        </p:nvSpPr>
        <p:spPr>
          <a:xfrm>
            <a:off x="4502912" y="2587501"/>
            <a:ext cx="3904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/>
              <a:t>…</a:t>
            </a:r>
            <a:endParaRPr lang="en-US" sz="3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1B84A8C-03A3-E94B-AB6D-28B8176874A0}"/>
              </a:ext>
            </a:extLst>
          </p:cNvPr>
          <p:cNvSpPr txBox="1"/>
          <p:nvPr/>
        </p:nvSpPr>
        <p:spPr>
          <a:xfrm>
            <a:off x="4502912" y="3399455"/>
            <a:ext cx="3904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/>
              <a:t>…</a:t>
            </a:r>
            <a:endParaRPr lang="en-US" sz="3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1F9D46F-8B86-654A-A8BA-DA9DB559CF01}"/>
              </a:ext>
            </a:extLst>
          </p:cNvPr>
          <p:cNvSpPr txBox="1"/>
          <p:nvPr/>
        </p:nvSpPr>
        <p:spPr>
          <a:xfrm>
            <a:off x="4502912" y="4265887"/>
            <a:ext cx="3904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/>
              <a:t>…</a:t>
            </a:r>
            <a:endParaRPr 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017BD-24E8-0943-B7CA-C3C850DC45A9}"/>
              </a:ext>
            </a:extLst>
          </p:cNvPr>
          <p:cNvSpPr txBox="1"/>
          <p:nvPr/>
        </p:nvSpPr>
        <p:spPr>
          <a:xfrm>
            <a:off x="7537426" y="3200704"/>
            <a:ext cx="15181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FF0000"/>
                </a:solidFill>
              </a:rPr>
              <a:t>Fully-connected</a:t>
            </a:r>
            <a:r>
              <a:rPr lang="zh-CN" altLang="en-US" sz="1350" dirty="0">
                <a:solidFill>
                  <a:srgbClr val="FF0000"/>
                </a:solidFill>
              </a:rPr>
              <a:t> </a:t>
            </a:r>
            <a:r>
              <a:rPr lang="en-US" altLang="zh-CN" sz="1350" dirty="0">
                <a:solidFill>
                  <a:srgbClr val="FF0000"/>
                </a:solidFill>
              </a:rPr>
              <a:t>neural</a:t>
            </a:r>
            <a:r>
              <a:rPr lang="zh-CN" altLang="en-US" sz="1350" dirty="0">
                <a:solidFill>
                  <a:srgbClr val="FF0000"/>
                </a:solidFill>
              </a:rPr>
              <a:t> </a:t>
            </a:r>
            <a:r>
              <a:rPr lang="en-US" altLang="zh-CN" sz="1350" dirty="0">
                <a:solidFill>
                  <a:srgbClr val="FF0000"/>
                </a:solidFill>
              </a:rPr>
              <a:t>network</a:t>
            </a:r>
            <a:endParaRPr lang="en-US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038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5EA2-53CE-7347-9BB0-8391796F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74" y="369959"/>
            <a:ext cx="3627993" cy="465152"/>
          </a:xfrm>
        </p:spPr>
        <p:txBody>
          <a:bodyPr>
            <a:normAutofit fontScale="90000"/>
          </a:bodyPr>
          <a:lstStyle/>
          <a:p>
            <a:r>
              <a:rPr lang="en-US" altLang="zh-CN" sz="2900" b="1" dirty="0">
                <a:solidFill>
                  <a:srgbClr val="C00000"/>
                </a:solidFill>
              </a:rPr>
              <a:t>Deep</a:t>
            </a:r>
            <a:r>
              <a:rPr lang="zh-CN" altLang="en-US" sz="2900" b="1" dirty="0">
                <a:solidFill>
                  <a:srgbClr val="C00000"/>
                </a:solidFill>
              </a:rPr>
              <a:t> </a:t>
            </a:r>
            <a:r>
              <a:rPr lang="en-US" altLang="zh-CN" sz="2900" b="1" dirty="0">
                <a:solidFill>
                  <a:srgbClr val="C00000"/>
                </a:solidFill>
              </a:rPr>
              <a:t>Neural</a:t>
            </a:r>
            <a:r>
              <a:rPr lang="zh-CN" altLang="en-US" sz="2900" b="1" dirty="0">
                <a:solidFill>
                  <a:srgbClr val="C00000"/>
                </a:solidFill>
              </a:rPr>
              <a:t> </a:t>
            </a:r>
            <a:r>
              <a:rPr lang="en-US" altLang="zh-CN" sz="2900" b="1" dirty="0">
                <a:solidFill>
                  <a:srgbClr val="C00000"/>
                </a:solidFill>
              </a:rPr>
              <a:t>Network</a:t>
            </a:r>
            <a:endParaRPr lang="en-US" sz="29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DE9E-82A5-4E4C-825F-C813D4B8F4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607F82-D556-1E46-8A07-AA5177C4A00B}"/>
              </a:ext>
            </a:extLst>
          </p:cNvPr>
          <p:cNvSpPr/>
          <p:nvPr/>
        </p:nvSpPr>
        <p:spPr>
          <a:xfrm>
            <a:off x="1934371" y="2414973"/>
            <a:ext cx="468351" cy="4767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F4A2E9-3000-E443-9F49-D6CD9ABEC2E2}"/>
              </a:ext>
            </a:extLst>
          </p:cNvPr>
          <p:cNvSpPr/>
          <p:nvPr/>
        </p:nvSpPr>
        <p:spPr>
          <a:xfrm>
            <a:off x="1934371" y="3003559"/>
            <a:ext cx="468351" cy="4767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1AF00C-1C00-8D48-9C0C-CB988C33B700}"/>
              </a:ext>
            </a:extLst>
          </p:cNvPr>
          <p:cNvSpPr/>
          <p:nvPr/>
        </p:nvSpPr>
        <p:spPr>
          <a:xfrm>
            <a:off x="1934371" y="4068860"/>
            <a:ext cx="468351" cy="4767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B17A17-4F40-4A4E-A35C-3D0F0C88682C}"/>
              </a:ext>
            </a:extLst>
          </p:cNvPr>
          <p:cNvSpPr/>
          <p:nvPr/>
        </p:nvSpPr>
        <p:spPr>
          <a:xfrm>
            <a:off x="3697658" y="1994153"/>
            <a:ext cx="468351" cy="4767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5B9ABB-213C-1A4B-A1B0-B74AE98DCAD0}"/>
              </a:ext>
            </a:extLst>
          </p:cNvPr>
          <p:cNvSpPr/>
          <p:nvPr/>
        </p:nvSpPr>
        <p:spPr>
          <a:xfrm>
            <a:off x="3697658" y="2784252"/>
            <a:ext cx="468351" cy="4767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F1E451-B80C-0B4C-8B5A-42E8A4DF022C}"/>
              </a:ext>
            </a:extLst>
          </p:cNvPr>
          <p:cNvCxnSpPr>
            <a:stCxn id="5" idx="6"/>
            <a:endCxn id="8" idx="2"/>
          </p:cNvCxnSpPr>
          <p:nvPr/>
        </p:nvCxnSpPr>
        <p:spPr>
          <a:xfrm flipV="1">
            <a:off x="2402722" y="2232510"/>
            <a:ext cx="1294936" cy="42082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19DC71-AA26-B04F-95AE-A780604271D4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2402722" y="2653330"/>
            <a:ext cx="1294936" cy="36927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9A1322-3010-904E-9CCA-1E2852D85DF2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2402722" y="2232511"/>
            <a:ext cx="1294936" cy="100940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4677B0-6321-6D44-A28C-056632032CD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402722" y="3022609"/>
            <a:ext cx="1294936" cy="21930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75236A-ADDE-3648-A05E-CF5C3057887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2402722" y="2232510"/>
            <a:ext cx="1294936" cy="207470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904BB8-82C3-324E-8E3A-A52C37C82E4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02722" y="3022609"/>
            <a:ext cx="1294936" cy="128460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90A97B-B704-BB43-89A2-6D295A05B311}"/>
                  </a:ext>
                </a:extLst>
              </p:cNvPr>
              <p:cNvSpPr txBox="1"/>
              <p:nvPr/>
            </p:nvSpPr>
            <p:spPr>
              <a:xfrm>
                <a:off x="2063335" y="2514665"/>
                <a:ext cx="22929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90A97B-B704-BB43-89A2-6D295A05B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335" y="2514665"/>
                <a:ext cx="229294" cy="230832"/>
              </a:xfrm>
              <a:prstGeom prst="rect">
                <a:avLst/>
              </a:prstGeom>
              <a:blipFill>
                <a:blip r:embed="rId2"/>
                <a:stretch>
                  <a:fillRect l="-10526" r="-52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6E4038-8A55-1B47-AD0C-1611041B2B30}"/>
                  </a:ext>
                </a:extLst>
              </p:cNvPr>
              <p:cNvSpPr txBox="1"/>
              <p:nvPr/>
            </p:nvSpPr>
            <p:spPr>
              <a:xfrm>
                <a:off x="2062714" y="3114041"/>
                <a:ext cx="23378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6E4038-8A55-1B47-AD0C-1611041B2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714" y="3114041"/>
                <a:ext cx="233782" cy="230832"/>
              </a:xfrm>
              <a:prstGeom prst="rect">
                <a:avLst/>
              </a:prstGeom>
              <a:blipFill>
                <a:blip r:embed="rId3"/>
                <a:stretch>
                  <a:fillRect l="-10526" r="-52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ADAE01-14E9-6347-B666-1C9B0294D6F2}"/>
                  </a:ext>
                </a:extLst>
              </p:cNvPr>
              <p:cNvSpPr txBox="1"/>
              <p:nvPr/>
            </p:nvSpPr>
            <p:spPr>
              <a:xfrm>
                <a:off x="2051712" y="4175942"/>
                <a:ext cx="28584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ADAE01-14E9-6347-B666-1C9B0294D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12" y="4175942"/>
                <a:ext cx="285847" cy="230832"/>
              </a:xfrm>
              <a:prstGeom prst="rect">
                <a:avLst/>
              </a:prstGeom>
              <a:blipFill>
                <a:blip r:embed="rId4"/>
                <a:stretch>
                  <a:fillRect l="-8696" r="-4348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63F81D-CB04-7B4C-BFD3-6027E1BA81C5}"/>
                  </a:ext>
                </a:extLst>
              </p:cNvPr>
              <p:cNvSpPr txBox="1"/>
              <p:nvPr/>
            </p:nvSpPr>
            <p:spPr>
              <a:xfrm>
                <a:off x="3828565" y="2101956"/>
                <a:ext cx="21685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63F81D-CB04-7B4C-BFD3-6027E1BA8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5" y="2101956"/>
                <a:ext cx="216854" cy="230832"/>
              </a:xfrm>
              <a:prstGeom prst="rect">
                <a:avLst/>
              </a:prstGeom>
              <a:blipFill>
                <a:blip r:embed="rId5"/>
                <a:stretch>
                  <a:fillRect l="-11111" r="-555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334DE5-527C-8848-BBB5-3FBD44C47CE2}"/>
                  </a:ext>
                </a:extLst>
              </p:cNvPr>
              <p:cNvSpPr txBox="1"/>
              <p:nvPr/>
            </p:nvSpPr>
            <p:spPr>
              <a:xfrm>
                <a:off x="3828565" y="2907191"/>
                <a:ext cx="221343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334DE5-527C-8848-BBB5-3FBD44C47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5" y="2907191"/>
                <a:ext cx="221343" cy="230832"/>
              </a:xfrm>
              <a:prstGeom prst="rect">
                <a:avLst/>
              </a:prstGeom>
              <a:blipFill>
                <a:blip r:embed="rId6"/>
                <a:stretch>
                  <a:fillRect l="-11111" r="-1111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A2BD62E-445C-714B-8987-9A99A1A2D652}"/>
              </a:ext>
            </a:extLst>
          </p:cNvPr>
          <p:cNvSpPr txBox="1"/>
          <p:nvPr/>
        </p:nvSpPr>
        <p:spPr>
          <a:xfrm rot="5400000">
            <a:off x="2100352" y="3495513"/>
            <a:ext cx="3933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/>
              <a:t>…</a:t>
            </a:r>
            <a:endParaRPr lang="en-US" sz="30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9693309-34DD-AD45-9E50-B1033A250FBD}"/>
              </a:ext>
            </a:extLst>
          </p:cNvPr>
          <p:cNvSpPr/>
          <p:nvPr/>
        </p:nvSpPr>
        <p:spPr>
          <a:xfrm>
            <a:off x="3697658" y="3501628"/>
            <a:ext cx="468351" cy="4767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7E7F9E-6A76-DD47-A36E-8B2F2D9EFA0F}"/>
                  </a:ext>
                </a:extLst>
              </p:cNvPr>
              <p:cNvSpPr txBox="1"/>
              <p:nvPr/>
            </p:nvSpPr>
            <p:spPr>
              <a:xfrm>
                <a:off x="3828565" y="3624568"/>
                <a:ext cx="221343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7E7F9E-6A76-DD47-A36E-8B2F2D9EF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565" y="3624568"/>
                <a:ext cx="221343" cy="230832"/>
              </a:xfrm>
              <a:prstGeom prst="rect">
                <a:avLst/>
              </a:prstGeom>
              <a:blipFill>
                <a:blip r:embed="rId7"/>
                <a:stretch>
                  <a:fillRect l="-11111" r="-1111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36570B80-689C-704C-B5C7-4BEB57066DBD}"/>
              </a:ext>
            </a:extLst>
          </p:cNvPr>
          <p:cNvSpPr/>
          <p:nvPr/>
        </p:nvSpPr>
        <p:spPr>
          <a:xfrm>
            <a:off x="3668846" y="4359663"/>
            <a:ext cx="468351" cy="4767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7B1ADC-D9B6-E841-9323-51B08F16F85F}"/>
                  </a:ext>
                </a:extLst>
              </p:cNvPr>
              <p:cNvSpPr txBox="1"/>
              <p:nvPr/>
            </p:nvSpPr>
            <p:spPr>
              <a:xfrm>
                <a:off x="3799754" y="4482602"/>
                <a:ext cx="23333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7B1ADC-D9B6-E841-9323-51B08F16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754" y="4482602"/>
                <a:ext cx="233334" cy="230832"/>
              </a:xfrm>
              <a:prstGeom prst="rect">
                <a:avLst/>
              </a:prstGeom>
              <a:blipFill>
                <a:blip r:embed="rId8"/>
                <a:stretch>
                  <a:fillRect l="-10526" r="-526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40D974-2A31-124E-8EFB-B8C735C51329}"/>
              </a:ext>
            </a:extLst>
          </p:cNvPr>
          <p:cNvCxnSpPr>
            <a:cxnSpLocks/>
            <a:stCxn id="5" idx="6"/>
            <a:endCxn id="34" idx="2"/>
          </p:cNvCxnSpPr>
          <p:nvPr/>
        </p:nvCxnSpPr>
        <p:spPr>
          <a:xfrm>
            <a:off x="2402722" y="2653330"/>
            <a:ext cx="1294936" cy="108665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D331027-F537-5F43-96F5-91E81E622C16}"/>
              </a:ext>
            </a:extLst>
          </p:cNvPr>
          <p:cNvCxnSpPr>
            <a:cxnSpLocks/>
            <a:stCxn id="5" idx="6"/>
            <a:endCxn id="36" idx="2"/>
          </p:cNvCxnSpPr>
          <p:nvPr/>
        </p:nvCxnSpPr>
        <p:spPr>
          <a:xfrm>
            <a:off x="2402722" y="2653330"/>
            <a:ext cx="1266125" cy="194469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4A0801-1ACE-9144-8326-548436DFC048}"/>
              </a:ext>
            </a:extLst>
          </p:cNvPr>
          <p:cNvCxnSpPr>
            <a:cxnSpLocks/>
            <a:stCxn id="6" idx="6"/>
            <a:endCxn id="34" idx="2"/>
          </p:cNvCxnSpPr>
          <p:nvPr/>
        </p:nvCxnSpPr>
        <p:spPr>
          <a:xfrm>
            <a:off x="2402722" y="3241916"/>
            <a:ext cx="1294936" cy="49806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8E227AC-6BDA-6D42-8D82-EFE616B69396}"/>
              </a:ext>
            </a:extLst>
          </p:cNvPr>
          <p:cNvCxnSpPr>
            <a:cxnSpLocks/>
            <a:stCxn id="6" idx="6"/>
            <a:endCxn id="36" idx="2"/>
          </p:cNvCxnSpPr>
          <p:nvPr/>
        </p:nvCxnSpPr>
        <p:spPr>
          <a:xfrm>
            <a:off x="2402722" y="3241916"/>
            <a:ext cx="1266125" cy="135610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0B20181-00EB-9644-9BC4-C0C552A8CDF9}"/>
              </a:ext>
            </a:extLst>
          </p:cNvPr>
          <p:cNvCxnSpPr>
            <a:cxnSpLocks/>
            <a:stCxn id="7" idx="6"/>
            <a:endCxn id="34" idx="2"/>
          </p:cNvCxnSpPr>
          <p:nvPr/>
        </p:nvCxnSpPr>
        <p:spPr>
          <a:xfrm flipV="1">
            <a:off x="2402722" y="3739986"/>
            <a:ext cx="1294936" cy="56723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5E7E0CE-7764-BD4E-8EE0-D700DD4BE86B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2399501" y="4298318"/>
            <a:ext cx="1269346" cy="29970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AC7A505-ECE9-E643-A897-5F32B8FA4C06}"/>
              </a:ext>
            </a:extLst>
          </p:cNvPr>
          <p:cNvSpPr/>
          <p:nvPr/>
        </p:nvSpPr>
        <p:spPr>
          <a:xfrm>
            <a:off x="5335283" y="1994153"/>
            <a:ext cx="468351" cy="47671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C1CE2BA-13B1-EB40-A923-6621C8E574E0}"/>
              </a:ext>
            </a:extLst>
          </p:cNvPr>
          <p:cNvSpPr/>
          <p:nvPr/>
        </p:nvSpPr>
        <p:spPr>
          <a:xfrm>
            <a:off x="5335283" y="2784252"/>
            <a:ext cx="468351" cy="47671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8E06D2-8326-0247-A817-984D32493AA9}"/>
                  </a:ext>
                </a:extLst>
              </p:cNvPr>
              <p:cNvSpPr txBox="1"/>
              <p:nvPr/>
            </p:nvSpPr>
            <p:spPr>
              <a:xfrm>
                <a:off x="5469361" y="2101956"/>
                <a:ext cx="23596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98E06D2-8326-0247-A817-984D32493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361" y="2101956"/>
                <a:ext cx="235962" cy="230832"/>
              </a:xfrm>
              <a:prstGeom prst="rect">
                <a:avLst/>
              </a:prstGeom>
              <a:blipFill>
                <a:blip r:embed="rId9"/>
                <a:stretch>
                  <a:fillRect l="-15000" r="-500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2FC7E64-4ABC-ED4A-97AD-7D3BFBD9F1ED}"/>
                  </a:ext>
                </a:extLst>
              </p:cNvPr>
              <p:cNvSpPr txBox="1"/>
              <p:nvPr/>
            </p:nvSpPr>
            <p:spPr>
              <a:xfrm>
                <a:off x="5443465" y="2907191"/>
                <a:ext cx="24045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2FC7E64-4ABC-ED4A-97AD-7D3BFBD9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465" y="2907191"/>
                <a:ext cx="240450" cy="230832"/>
              </a:xfrm>
              <a:prstGeom prst="rect">
                <a:avLst/>
              </a:prstGeom>
              <a:blipFill>
                <a:blip r:embed="rId10"/>
                <a:stretch>
                  <a:fillRect l="-15000" r="-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23F390E2-E921-1B43-9224-C9B6EB906622}"/>
              </a:ext>
            </a:extLst>
          </p:cNvPr>
          <p:cNvSpPr/>
          <p:nvPr/>
        </p:nvSpPr>
        <p:spPr>
          <a:xfrm>
            <a:off x="5335283" y="3501628"/>
            <a:ext cx="468351" cy="47671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35BE23-6DE1-3649-B735-DF08781674DE}"/>
                  </a:ext>
                </a:extLst>
              </p:cNvPr>
              <p:cNvSpPr txBox="1"/>
              <p:nvPr/>
            </p:nvSpPr>
            <p:spPr>
              <a:xfrm>
                <a:off x="5467125" y="3623154"/>
                <a:ext cx="24045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35BE23-6DE1-3649-B735-DF087816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125" y="3623154"/>
                <a:ext cx="240450" cy="230832"/>
              </a:xfrm>
              <a:prstGeom prst="rect">
                <a:avLst/>
              </a:prstGeom>
              <a:blipFill>
                <a:blip r:embed="rId11"/>
                <a:stretch>
                  <a:fillRect l="-15000" r="-500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5343A5E3-553E-9D4B-BCF2-9FE1033278DF}"/>
              </a:ext>
            </a:extLst>
          </p:cNvPr>
          <p:cNvSpPr/>
          <p:nvPr/>
        </p:nvSpPr>
        <p:spPr>
          <a:xfrm>
            <a:off x="5306472" y="4359663"/>
            <a:ext cx="468351" cy="47671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AFD9AA-38CF-7E4F-B2A9-3C61604FE72A}"/>
                  </a:ext>
                </a:extLst>
              </p:cNvPr>
              <p:cNvSpPr txBox="1"/>
              <p:nvPr/>
            </p:nvSpPr>
            <p:spPr>
              <a:xfrm>
                <a:off x="5438873" y="4482602"/>
                <a:ext cx="228909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AFD9AA-38CF-7E4F-B2A9-3C61604FE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873" y="4482602"/>
                <a:ext cx="228909" cy="230832"/>
              </a:xfrm>
              <a:prstGeom prst="rect">
                <a:avLst/>
              </a:prstGeom>
              <a:blipFill>
                <a:blip r:embed="rId12"/>
                <a:stretch>
                  <a:fillRect l="-2105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3D624361-806C-4B41-87F5-03A8C370CF2A}"/>
              </a:ext>
            </a:extLst>
          </p:cNvPr>
          <p:cNvSpPr/>
          <p:nvPr/>
        </p:nvSpPr>
        <p:spPr>
          <a:xfrm>
            <a:off x="6878277" y="3146440"/>
            <a:ext cx="468351" cy="4767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0A5A0B3-918F-3E4C-994B-E8163E22BAA1}"/>
                  </a:ext>
                </a:extLst>
              </p:cNvPr>
              <p:cNvSpPr txBox="1"/>
              <p:nvPr/>
            </p:nvSpPr>
            <p:spPr>
              <a:xfrm>
                <a:off x="7032671" y="3270795"/>
                <a:ext cx="15395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0A5A0B3-918F-3E4C-994B-E8163E22B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671" y="3270795"/>
                <a:ext cx="153952" cy="230832"/>
              </a:xfrm>
              <a:prstGeom prst="rect">
                <a:avLst/>
              </a:prstGeom>
              <a:blipFill>
                <a:blip r:embed="rId13"/>
                <a:stretch>
                  <a:fillRect l="-23077" t="-21053" r="-3076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CC9093E-8C5E-814E-80CD-56FBDF037DAF}"/>
              </a:ext>
            </a:extLst>
          </p:cNvPr>
          <p:cNvCxnSpPr>
            <a:cxnSpLocks/>
            <a:stCxn id="61" idx="6"/>
            <a:endCxn id="69" idx="2"/>
          </p:cNvCxnSpPr>
          <p:nvPr/>
        </p:nvCxnSpPr>
        <p:spPr>
          <a:xfrm>
            <a:off x="5803635" y="2232511"/>
            <a:ext cx="1074643" cy="115228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A2ABE9F-291C-604F-BD49-E9173DAA89BE}"/>
              </a:ext>
            </a:extLst>
          </p:cNvPr>
          <p:cNvCxnSpPr>
            <a:cxnSpLocks/>
            <a:stCxn id="62" idx="6"/>
            <a:endCxn id="69" idx="2"/>
          </p:cNvCxnSpPr>
          <p:nvPr/>
        </p:nvCxnSpPr>
        <p:spPr>
          <a:xfrm>
            <a:off x="5803635" y="3022609"/>
            <a:ext cx="1074643" cy="36218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0509445-E6DC-7341-9C11-56A0FD1263AF}"/>
              </a:ext>
            </a:extLst>
          </p:cNvPr>
          <p:cNvCxnSpPr>
            <a:cxnSpLocks/>
            <a:stCxn id="65" idx="6"/>
            <a:endCxn id="69" idx="2"/>
          </p:cNvCxnSpPr>
          <p:nvPr/>
        </p:nvCxnSpPr>
        <p:spPr>
          <a:xfrm flipV="1">
            <a:off x="5803635" y="3384797"/>
            <a:ext cx="1074643" cy="35518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ABCEE88-A702-644A-977D-2C889F92C0AB}"/>
              </a:ext>
            </a:extLst>
          </p:cNvPr>
          <p:cNvCxnSpPr>
            <a:cxnSpLocks/>
            <a:stCxn id="67" idx="6"/>
            <a:endCxn id="69" idx="2"/>
          </p:cNvCxnSpPr>
          <p:nvPr/>
        </p:nvCxnSpPr>
        <p:spPr>
          <a:xfrm flipV="1">
            <a:off x="5774823" y="3384797"/>
            <a:ext cx="1103454" cy="121322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246F0E9-B124-DA41-9ADC-5434D96B2A35}"/>
              </a:ext>
            </a:extLst>
          </p:cNvPr>
          <p:cNvSpPr txBox="1"/>
          <p:nvPr/>
        </p:nvSpPr>
        <p:spPr>
          <a:xfrm rot="5400000">
            <a:off x="3558873" y="4187211"/>
            <a:ext cx="976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/>
              <a:t>…</a:t>
            </a:r>
            <a:endParaRPr lang="en-US" sz="3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5FF375C-3201-444E-BF3C-A34BA942C37D}"/>
              </a:ext>
            </a:extLst>
          </p:cNvPr>
          <p:cNvSpPr txBox="1"/>
          <p:nvPr/>
        </p:nvSpPr>
        <p:spPr>
          <a:xfrm rot="5400000">
            <a:off x="5500473" y="3887415"/>
            <a:ext cx="3904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/>
              <a:t>…</a:t>
            </a:r>
            <a:endParaRPr lang="en-US" sz="3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1DFB170-26E5-B740-82D4-BE3880F6E00D}"/>
              </a:ext>
            </a:extLst>
          </p:cNvPr>
          <p:cNvSpPr txBox="1"/>
          <p:nvPr/>
        </p:nvSpPr>
        <p:spPr>
          <a:xfrm>
            <a:off x="1846141" y="4900454"/>
            <a:ext cx="9467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Inputs</a:t>
            </a:r>
            <a:endParaRPr lang="en-US" sz="13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7BC244F-C4E1-984F-8DC1-B0A266D2D7DF}"/>
              </a:ext>
            </a:extLst>
          </p:cNvPr>
          <p:cNvSpPr txBox="1"/>
          <p:nvPr/>
        </p:nvSpPr>
        <p:spPr>
          <a:xfrm>
            <a:off x="3482474" y="4900454"/>
            <a:ext cx="9467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Hidden</a:t>
            </a:r>
            <a:r>
              <a:rPr lang="zh-CN" altLang="en-US" sz="1350" dirty="0"/>
              <a:t> </a:t>
            </a:r>
            <a:r>
              <a:rPr lang="en-US" altLang="zh-CN" sz="1350" dirty="0"/>
              <a:t>1</a:t>
            </a:r>
            <a:endParaRPr lang="en-US" sz="13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76E1EFE-71EE-6F47-A3E7-FDD967C75766}"/>
              </a:ext>
            </a:extLst>
          </p:cNvPr>
          <p:cNvSpPr txBox="1"/>
          <p:nvPr/>
        </p:nvSpPr>
        <p:spPr>
          <a:xfrm>
            <a:off x="5096076" y="4910280"/>
            <a:ext cx="9467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Hidden</a:t>
            </a:r>
            <a:r>
              <a:rPr lang="zh-CN" altLang="en-US" sz="1350" dirty="0"/>
              <a:t> </a:t>
            </a:r>
            <a:r>
              <a:rPr lang="en-US" altLang="zh-CN" sz="1350" dirty="0"/>
              <a:t>K</a:t>
            </a:r>
            <a:endParaRPr lang="en-US" sz="135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ECCCC7A-ACE9-4143-8C50-EFBC7122FDA1}"/>
              </a:ext>
            </a:extLst>
          </p:cNvPr>
          <p:cNvSpPr txBox="1"/>
          <p:nvPr/>
        </p:nvSpPr>
        <p:spPr>
          <a:xfrm>
            <a:off x="6633909" y="4910280"/>
            <a:ext cx="10901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Final</a:t>
            </a:r>
            <a:r>
              <a:rPr lang="zh-CN" altLang="en-US" sz="1350" dirty="0"/>
              <a:t> </a:t>
            </a:r>
            <a:r>
              <a:rPr lang="en-US" altLang="zh-CN" sz="1350" dirty="0"/>
              <a:t>Output</a:t>
            </a:r>
            <a:endParaRPr lang="en-US" sz="135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C3A3DE0-AF39-FD4B-BC99-49096AED724F}"/>
              </a:ext>
            </a:extLst>
          </p:cNvPr>
          <p:cNvSpPr txBox="1"/>
          <p:nvPr/>
        </p:nvSpPr>
        <p:spPr>
          <a:xfrm>
            <a:off x="4505393" y="1807191"/>
            <a:ext cx="3904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/>
              <a:t>…</a:t>
            </a:r>
            <a:endParaRPr lang="en-US" sz="3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5F909BF-3538-F740-9E36-F1C4B673CAAA}"/>
              </a:ext>
            </a:extLst>
          </p:cNvPr>
          <p:cNvSpPr txBox="1"/>
          <p:nvPr/>
        </p:nvSpPr>
        <p:spPr>
          <a:xfrm>
            <a:off x="4502912" y="2587501"/>
            <a:ext cx="3904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/>
              <a:t>…</a:t>
            </a:r>
            <a:endParaRPr lang="en-US" sz="3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1B84A8C-03A3-E94B-AB6D-28B8176874A0}"/>
              </a:ext>
            </a:extLst>
          </p:cNvPr>
          <p:cNvSpPr txBox="1"/>
          <p:nvPr/>
        </p:nvSpPr>
        <p:spPr>
          <a:xfrm>
            <a:off x="4502912" y="3399455"/>
            <a:ext cx="3904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/>
              <a:t>…</a:t>
            </a:r>
            <a:endParaRPr lang="en-US" sz="3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1F9D46F-8B86-654A-A8BA-DA9DB559CF01}"/>
              </a:ext>
            </a:extLst>
          </p:cNvPr>
          <p:cNvSpPr txBox="1"/>
          <p:nvPr/>
        </p:nvSpPr>
        <p:spPr>
          <a:xfrm>
            <a:off x="4502912" y="4265887"/>
            <a:ext cx="3904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/>
              <a:t>…</a:t>
            </a:r>
            <a:endParaRPr 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017BD-24E8-0943-B7CA-C3C850DC45A9}"/>
              </a:ext>
            </a:extLst>
          </p:cNvPr>
          <p:cNvSpPr txBox="1"/>
          <p:nvPr/>
        </p:nvSpPr>
        <p:spPr>
          <a:xfrm>
            <a:off x="7506066" y="3179006"/>
            <a:ext cx="15181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FF0000"/>
                </a:solidFill>
              </a:rPr>
              <a:t>Fully-connected</a:t>
            </a:r>
            <a:r>
              <a:rPr lang="zh-CN" altLang="en-US" sz="1350" dirty="0">
                <a:solidFill>
                  <a:srgbClr val="FF0000"/>
                </a:solidFill>
              </a:rPr>
              <a:t> </a:t>
            </a:r>
            <a:r>
              <a:rPr lang="en-US" altLang="zh-CN" sz="1350" dirty="0">
                <a:solidFill>
                  <a:srgbClr val="FF0000"/>
                </a:solidFill>
              </a:rPr>
              <a:t>neural</a:t>
            </a:r>
            <a:r>
              <a:rPr lang="zh-CN" altLang="en-US" sz="1350" dirty="0">
                <a:solidFill>
                  <a:srgbClr val="FF0000"/>
                </a:solidFill>
              </a:rPr>
              <a:t> </a:t>
            </a:r>
            <a:r>
              <a:rPr lang="en-US" altLang="zh-CN" sz="1350" dirty="0">
                <a:solidFill>
                  <a:srgbClr val="FF0000"/>
                </a:solidFill>
              </a:rPr>
              <a:t>network</a:t>
            </a:r>
            <a:endParaRPr lang="en-US" sz="135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23AB81C-0CB9-6946-9005-486832C7EB70}"/>
                  </a:ext>
                </a:extLst>
              </p:cNvPr>
              <p:cNvSpPr txBox="1"/>
              <p:nvPr/>
            </p:nvSpPr>
            <p:spPr>
              <a:xfrm>
                <a:off x="6706929" y="2492424"/>
                <a:ext cx="75642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23AB81C-0CB9-6946-9005-486832C7E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929" y="2492424"/>
                <a:ext cx="756426" cy="207749"/>
              </a:xfrm>
              <a:prstGeom prst="rect">
                <a:avLst/>
              </a:prstGeom>
              <a:blipFill>
                <a:blip r:embed="rId14"/>
                <a:stretch>
                  <a:fillRect l="-5000" t="-23529" r="-833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3FA6C4B9-A501-784A-AB5E-0E88455D7C3A}"/>
              </a:ext>
            </a:extLst>
          </p:cNvPr>
          <p:cNvSpPr txBox="1"/>
          <p:nvPr/>
        </p:nvSpPr>
        <p:spPr>
          <a:xfrm>
            <a:off x="6706927" y="1697515"/>
            <a:ext cx="11239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FF0000"/>
                </a:solidFill>
              </a:rPr>
              <a:t>Gradient</a:t>
            </a:r>
            <a:r>
              <a:rPr lang="zh-CN" altLang="en-US" sz="1350" dirty="0">
                <a:solidFill>
                  <a:srgbClr val="FF0000"/>
                </a:solidFill>
              </a:rPr>
              <a:t> </a:t>
            </a:r>
            <a:r>
              <a:rPr lang="en-US" altLang="zh-CN" sz="1350" dirty="0">
                <a:solidFill>
                  <a:srgbClr val="FF0000"/>
                </a:solidFill>
              </a:rPr>
              <a:t>Descent</a:t>
            </a:r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64EC711-6961-4141-BD16-D80370006E34}"/>
              </a:ext>
            </a:extLst>
          </p:cNvPr>
          <p:cNvSpPr txBox="1"/>
          <p:nvPr/>
        </p:nvSpPr>
        <p:spPr>
          <a:xfrm>
            <a:off x="6267824" y="1083889"/>
            <a:ext cx="16892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Parameters</a:t>
            </a:r>
            <a:r>
              <a:rPr lang="zh-CN" altLang="en-US" sz="1350" dirty="0"/>
              <a:t> </a:t>
            </a:r>
            <a:r>
              <a:rPr lang="en-US" altLang="zh-CN" sz="1350" dirty="0"/>
              <a:t>(Model)</a:t>
            </a:r>
            <a:endParaRPr lang="en-US" sz="1350" dirty="0"/>
          </a:p>
        </p:txBody>
      </p:sp>
      <p:sp>
        <p:nvSpPr>
          <p:cNvPr id="83" name="Up Arrow 82">
            <a:extLst>
              <a:ext uri="{FF2B5EF4-FFF2-40B4-BE49-F238E27FC236}">
                <a16:creationId xmlns:a16="http://schemas.microsoft.com/office/drawing/2014/main" id="{187159B0-9B93-7B41-840E-BE1E51B742BA}"/>
              </a:ext>
            </a:extLst>
          </p:cNvPr>
          <p:cNvSpPr/>
          <p:nvPr/>
        </p:nvSpPr>
        <p:spPr>
          <a:xfrm>
            <a:off x="7040632" y="2800194"/>
            <a:ext cx="143645" cy="3207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4" name="Up Arrow 83">
            <a:extLst>
              <a:ext uri="{FF2B5EF4-FFF2-40B4-BE49-F238E27FC236}">
                <a16:creationId xmlns:a16="http://schemas.microsoft.com/office/drawing/2014/main" id="{7C1A673E-36F3-844B-B8BC-39F92B665C62}"/>
              </a:ext>
            </a:extLst>
          </p:cNvPr>
          <p:cNvSpPr/>
          <p:nvPr/>
        </p:nvSpPr>
        <p:spPr>
          <a:xfrm>
            <a:off x="7040631" y="2155640"/>
            <a:ext cx="143645" cy="3207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Up Arrow 84">
            <a:extLst>
              <a:ext uri="{FF2B5EF4-FFF2-40B4-BE49-F238E27FC236}">
                <a16:creationId xmlns:a16="http://schemas.microsoft.com/office/drawing/2014/main" id="{59B6E35C-A31D-DF4A-AA92-4E7D1D1202FE}"/>
              </a:ext>
            </a:extLst>
          </p:cNvPr>
          <p:cNvSpPr/>
          <p:nvPr/>
        </p:nvSpPr>
        <p:spPr>
          <a:xfrm>
            <a:off x="7040631" y="1362105"/>
            <a:ext cx="143645" cy="3207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6" name="Picture 2" descr="http://s.hswstatic.com/gif/whiskers-sam.jpg">
            <a:extLst>
              <a:ext uri="{FF2B5EF4-FFF2-40B4-BE49-F238E27FC236}">
                <a16:creationId xmlns:a16="http://schemas.microsoft.com/office/drawing/2014/main" id="{B9D4172A-9DA4-5B47-BA64-D3500B78C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94" y="3144158"/>
            <a:ext cx="837770" cy="56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3BBF1B4-00F5-A840-BF01-42C4E64D285F}"/>
              </a:ext>
            </a:extLst>
          </p:cNvPr>
          <p:cNvSpPr/>
          <p:nvPr/>
        </p:nvSpPr>
        <p:spPr>
          <a:xfrm>
            <a:off x="849302" y="2350895"/>
            <a:ext cx="1787020" cy="2247123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B43556-D0EC-8E44-86F7-7A77EF1965C1}"/>
              </a:ext>
            </a:extLst>
          </p:cNvPr>
          <p:cNvSpPr txBox="1"/>
          <p:nvPr/>
        </p:nvSpPr>
        <p:spPr>
          <a:xfrm>
            <a:off x="971108" y="4201548"/>
            <a:ext cx="8628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Features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882295-7903-A545-B56D-3EEA82D76C28}"/>
                  </a:ext>
                </a:extLst>
              </p:cNvPr>
              <p:cNvSpPr txBox="1"/>
              <p:nvPr/>
            </p:nvSpPr>
            <p:spPr>
              <a:xfrm>
                <a:off x="6653726" y="3697590"/>
                <a:ext cx="1044838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882295-7903-A545-B56D-3EEA82D76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726" y="3697590"/>
                <a:ext cx="1044838" cy="567207"/>
              </a:xfrm>
              <a:prstGeom prst="rect">
                <a:avLst/>
              </a:prstGeom>
              <a:blipFill>
                <a:blip r:embed="rId16"/>
                <a:stretch>
                  <a:fillRect l="-32143" t="-128889" r="-1190" b="-19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7B55DA-8DFA-924D-9D4D-9F90EF159A9F}"/>
                  </a:ext>
                </a:extLst>
              </p:cNvPr>
              <p:cNvSpPr txBox="1"/>
              <p:nvPr/>
            </p:nvSpPr>
            <p:spPr>
              <a:xfrm>
                <a:off x="5125222" y="1359612"/>
                <a:ext cx="1067985" cy="590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7B55DA-8DFA-924D-9D4D-9F90EF159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222" y="1359612"/>
                <a:ext cx="1067985" cy="590739"/>
              </a:xfrm>
              <a:prstGeom prst="rect">
                <a:avLst/>
              </a:prstGeom>
              <a:blipFill>
                <a:blip r:embed="rId17"/>
                <a:stretch>
                  <a:fillRect l="-27059" t="-123404" r="-2353" b="-182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2CD27C-0A3A-614B-86B1-8734CDC62F10}"/>
                  </a:ext>
                </a:extLst>
              </p:cNvPr>
              <p:cNvSpPr txBox="1"/>
              <p:nvPr/>
            </p:nvSpPr>
            <p:spPr>
              <a:xfrm>
                <a:off x="3407526" y="1357095"/>
                <a:ext cx="1117037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2CD27C-0A3A-614B-86B1-8734CDC62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526" y="1357095"/>
                <a:ext cx="1117037" cy="567207"/>
              </a:xfrm>
              <a:prstGeom prst="rect">
                <a:avLst/>
              </a:prstGeom>
              <a:blipFill>
                <a:blip r:embed="rId18"/>
                <a:stretch>
                  <a:fillRect l="-26966" t="-128889" b="-19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354FFF4-6934-C840-BC53-1AC3EFAB1061}"/>
                  </a:ext>
                </a:extLst>
              </p:cNvPr>
              <p:cNvSpPr txBox="1"/>
              <p:nvPr/>
            </p:nvSpPr>
            <p:spPr>
              <a:xfrm>
                <a:off x="222651" y="1613622"/>
                <a:ext cx="3007939" cy="393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90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90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900" i="1">
                          <a:solidFill>
                            <a:srgbClr val="284D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90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90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90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90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900" i="1">
                          <a:solidFill>
                            <a:srgbClr val="284D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90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90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90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90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  <m:nary>
                            <m:naryPr>
                              <m:chr m:val="∑"/>
                              <m:ctrlP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900" i="1">
                                      <a:solidFill>
                                        <a:srgbClr val="284D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900" i="1">
                                      <a:solidFill>
                                        <a:srgbClr val="284D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900" i="1">
                                      <a:solidFill>
                                        <a:srgbClr val="284D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900" i="1">
                                      <a:solidFill>
                                        <a:srgbClr val="284D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900" i="1">
                                      <a:solidFill>
                                        <a:srgbClr val="284D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900" i="1">
                                      <a:solidFill>
                                        <a:srgbClr val="284D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900" i="1">
                                      <a:solidFill>
                                        <a:srgbClr val="284D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altLang="zh-CN" sz="900" i="1">
                          <a:solidFill>
                            <a:srgbClr val="284D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90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90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90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90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  <m:nary>
                            <m:naryPr>
                              <m:chr m:val="∑"/>
                              <m:ctrlP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900" i="1">
                                  <a:solidFill>
                                    <a:srgbClr val="284D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900" i="1">
                                      <a:solidFill>
                                        <a:srgbClr val="284D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900" i="1">
                                      <a:solidFill>
                                        <a:srgbClr val="284D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900" i="1">
                                      <a:solidFill>
                                        <a:srgbClr val="284D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900" i="1">
                                      <a:solidFill>
                                        <a:srgbClr val="284D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nary>
                                <m:naryPr>
                                  <m:chr m:val="∑"/>
                                  <m:ctrlPr>
                                    <a:rPr lang="en-US" altLang="zh-CN" sz="900" i="1">
                                      <a:solidFill>
                                        <a:srgbClr val="284D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900" i="1">
                                      <a:solidFill>
                                        <a:srgbClr val="284D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900" i="1">
                                      <a:solidFill>
                                        <a:srgbClr val="284DFF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900" i="1">
                                      <a:solidFill>
                                        <a:srgbClr val="284D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900" i="1">
                                          <a:solidFill>
                                            <a:srgbClr val="284D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900" i="1">
                                          <a:solidFill>
                                            <a:srgbClr val="284D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CN" sz="900" i="1">
                                          <a:solidFill>
                                            <a:srgbClr val="284D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zh-CN" sz="900" i="1">
                                          <a:solidFill>
                                            <a:srgbClr val="284D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900" i="1">
                                          <a:solidFill>
                                            <a:srgbClr val="284D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900" i="1">
                                          <a:solidFill>
                                            <a:srgbClr val="284D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900" i="1">
                                          <a:solidFill>
                                            <a:srgbClr val="284D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900" dirty="0">
                  <a:solidFill>
                    <a:srgbClr val="284DFF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354FFF4-6934-C840-BC53-1AC3EFAB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51" y="1613622"/>
                <a:ext cx="3007939" cy="393826"/>
              </a:xfrm>
              <a:prstGeom prst="rect">
                <a:avLst/>
              </a:prstGeom>
              <a:blipFill>
                <a:blip r:embed="rId19"/>
                <a:stretch>
                  <a:fillRect l="-6303" t="-116129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973213-1A62-E247-BA8F-E6CB36F72A7F}"/>
                  </a:ext>
                </a:extLst>
              </p:cNvPr>
              <p:cNvSpPr txBox="1"/>
              <p:nvPr/>
            </p:nvSpPr>
            <p:spPr>
              <a:xfrm>
                <a:off x="2578956" y="4682362"/>
                <a:ext cx="92038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35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973213-1A62-E247-BA8F-E6CB36F72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956" y="4682362"/>
                <a:ext cx="920380" cy="207749"/>
              </a:xfrm>
              <a:prstGeom prst="rect">
                <a:avLst/>
              </a:prstGeom>
              <a:blipFill>
                <a:blip r:embed="rId20"/>
                <a:stretch>
                  <a:fillRect l="-411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B8E9431-4172-C548-BA0C-DEE1485A3754}"/>
                  </a:ext>
                </a:extLst>
              </p:cNvPr>
              <p:cNvSpPr txBox="1"/>
              <p:nvPr/>
            </p:nvSpPr>
            <p:spPr>
              <a:xfrm>
                <a:off x="4301936" y="4151913"/>
                <a:ext cx="85818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35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B8E9431-4172-C548-BA0C-DEE1485A3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936" y="4151913"/>
                <a:ext cx="858184" cy="207749"/>
              </a:xfrm>
              <a:prstGeom prst="rect">
                <a:avLst/>
              </a:prstGeom>
              <a:blipFill>
                <a:blip r:embed="rId21"/>
                <a:stretch>
                  <a:fillRect l="-289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E81B9F9-1CDB-484D-9188-2A5A68172D09}"/>
                  </a:ext>
                </a:extLst>
              </p:cNvPr>
              <p:cNvSpPr txBox="1"/>
              <p:nvPr/>
            </p:nvSpPr>
            <p:spPr>
              <a:xfrm>
                <a:off x="6024790" y="4360335"/>
                <a:ext cx="6987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E81B9F9-1CDB-484D-9188-2A5A68172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790" y="4360335"/>
                <a:ext cx="698717" cy="207749"/>
              </a:xfrm>
              <a:prstGeom prst="rect">
                <a:avLst/>
              </a:prstGeom>
              <a:blipFill>
                <a:blip r:embed="rId22"/>
                <a:stretch>
                  <a:fillRect l="-5357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5C4B7E95-0716-0D4F-B394-FEC43F933372}"/>
              </a:ext>
            </a:extLst>
          </p:cNvPr>
          <p:cNvSpPr txBox="1"/>
          <p:nvPr/>
        </p:nvSpPr>
        <p:spPr>
          <a:xfrm>
            <a:off x="7068160" y="4352569"/>
            <a:ext cx="20136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If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>
                <a:solidFill>
                  <a:srgbClr val="FF0000"/>
                </a:solidFill>
              </a:rPr>
              <a:t>m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>
                <a:solidFill>
                  <a:srgbClr val="FF0000"/>
                </a:solidFill>
              </a:rPr>
              <a:t>=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>
                <a:solidFill>
                  <a:srgbClr val="FF0000"/>
                </a:solidFill>
              </a:rPr>
              <a:t>36,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>
                <a:solidFill>
                  <a:srgbClr val="FF0000"/>
                </a:solidFill>
              </a:rPr>
              <a:t>n=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>
                <a:solidFill>
                  <a:srgbClr val="FF0000"/>
                </a:solidFill>
              </a:rPr>
              <a:t>128,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>
                <a:solidFill>
                  <a:srgbClr val="FF0000"/>
                </a:solidFill>
              </a:rPr>
              <a:t>s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>
                <a:solidFill>
                  <a:srgbClr val="FF0000"/>
                </a:solidFill>
              </a:rPr>
              <a:t>=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>
                <a:solidFill>
                  <a:srgbClr val="FF0000"/>
                </a:solidFill>
              </a:rPr>
              <a:t>64</a:t>
            </a:r>
          </a:p>
          <a:p>
            <a:r>
              <a:rPr lang="en-US" altLang="zh-CN" sz="1050" dirty="0">
                <a:solidFill>
                  <a:srgbClr val="FF0000"/>
                </a:solidFill>
              </a:rPr>
              <a:t>#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>
                <a:solidFill>
                  <a:srgbClr val="FF0000"/>
                </a:solidFill>
              </a:rPr>
              <a:t>parameters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>
                <a:solidFill>
                  <a:srgbClr val="FF0000"/>
                </a:solidFill>
              </a:rPr>
              <a:t>=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>
                <a:solidFill>
                  <a:srgbClr val="FF0000"/>
                </a:solidFill>
              </a:rPr>
              <a:t>n</a:t>
            </a:r>
            <a:r>
              <a:rPr lang="zh-CN" altLang="en-US" sz="1050" dirty="0">
                <a:solidFill>
                  <a:srgbClr val="FF0000"/>
                </a:solidFill>
              </a:rPr>
              <a:t>*</a:t>
            </a:r>
            <a:r>
              <a:rPr lang="en-US" altLang="zh-CN" sz="1050" dirty="0">
                <a:solidFill>
                  <a:srgbClr val="FF0000"/>
                </a:solidFill>
              </a:rPr>
              <a:t>m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>
                <a:solidFill>
                  <a:srgbClr val="FF0000"/>
                </a:solidFill>
              </a:rPr>
              <a:t>+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>
                <a:solidFill>
                  <a:srgbClr val="FF0000"/>
                </a:solidFill>
              </a:rPr>
              <a:t>s</a:t>
            </a:r>
            <a:r>
              <a:rPr lang="zh-CN" altLang="en-US" sz="1050" dirty="0">
                <a:solidFill>
                  <a:srgbClr val="FF0000"/>
                </a:solidFill>
              </a:rPr>
              <a:t>*</a:t>
            </a:r>
            <a:r>
              <a:rPr lang="en-US" altLang="zh-CN" sz="1050" dirty="0">
                <a:solidFill>
                  <a:srgbClr val="FF0000"/>
                </a:solidFill>
              </a:rPr>
              <a:t>n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>
                <a:solidFill>
                  <a:srgbClr val="FF0000"/>
                </a:solidFill>
              </a:rPr>
              <a:t>+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>
                <a:solidFill>
                  <a:srgbClr val="FF0000"/>
                </a:solidFill>
              </a:rPr>
              <a:t>s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altLang="zh-CN" sz="1050" dirty="0">
                <a:solidFill>
                  <a:srgbClr val="FF0000"/>
                </a:solidFill>
              </a:rPr>
              <a:t>=</a:t>
            </a:r>
            <a:r>
              <a:rPr lang="zh-CN" altLang="en-US" sz="1050" dirty="0">
                <a:solidFill>
                  <a:srgbClr val="FF0000"/>
                </a:solidFill>
              </a:rPr>
              <a:t> </a:t>
            </a:r>
            <a:r>
              <a:rPr lang="en-US" sz="1050" dirty="0">
                <a:solidFill>
                  <a:srgbClr val="FF0000"/>
                </a:solidFill>
              </a:rPr>
              <a:t>12</a:t>
            </a:r>
            <a:r>
              <a:rPr lang="en-US" altLang="zh-CN" sz="1050" dirty="0">
                <a:solidFill>
                  <a:srgbClr val="FF0000"/>
                </a:solidFill>
              </a:rPr>
              <a:t>,</a:t>
            </a:r>
            <a:r>
              <a:rPr lang="en-US" sz="1050" dirty="0">
                <a:solidFill>
                  <a:srgbClr val="FF0000"/>
                </a:solidFill>
              </a:rPr>
              <a:t>864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647066-2752-F848-B497-2EB42880F182}"/>
              </a:ext>
            </a:extLst>
          </p:cNvPr>
          <p:cNvSpPr/>
          <p:nvPr/>
        </p:nvSpPr>
        <p:spPr>
          <a:xfrm>
            <a:off x="249311" y="4748449"/>
            <a:ext cx="1387719" cy="810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schemeClr val="bg1"/>
                </a:solidFill>
              </a:rPr>
              <a:t>Discard</a:t>
            </a:r>
            <a:r>
              <a:rPr lang="zh-CN" altLang="en-US" sz="1350" dirty="0">
                <a:solidFill>
                  <a:schemeClr val="bg1"/>
                </a:solidFill>
              </a:rPr>
              <a:t> </a:t>
            </a:r>
            <a:r>
              <a:rPr lang="en-US" altLang="zh-CN" sz="1350" dirty="0">
                <a:solidFill>
                  <a:schemeClr val="bg1"/>
                </a:solidFill>
              </a:rPr>
              <a:t>the</a:t>
            </a:r>
            <a:r>
              <a:rPr lang="zh-CN" altLang="en-US" sz="1350" dirty="0">
                <a:solidFill>
                  <a:schemeClr val="bg1"/>
                </a:solidFill>
              </a:rPr>
              <a:t> </a:t>
            </a:r>
            <a:r>
              <a:rPr lang="en-US" altLang="zh-CN" sz="1350" dirty="0">
                <a:solidFill>
                  <a:schemeClr val="bg1"/>
                </a:solidFill>
              </a:rPr>
              <a:t>spatial</a:t>
            </a:r>
            <a:r>
              <a:rPr lang="zh-CN" altLang="en-US" sz="1350" dirty="0">
                <a:solidFill>
                  <a:schemeClr val="bg1"/>
                </a:solidFill>
              </a:rPr>
              <a:t> </a:t>
            </a:r>
            <a:r>
              <a:rPr lang="en-US" altLang="zh-CN" sz="1350" dirty="0">
                <a:solidFill>
                  <a:schemeClr val="bg1"/>
                </a:solidFill>
              </a:rPr>
              <a:t>information</a:t>
            </a:r>
            <a:r>
              <a:rPr lang="zh-CN" altLang="en-US" sz="1350" dirty="0">
                <a:solidFill>
                  <a:schemeClr val="bg1"/>
                </a:solidFill>
              </a:rPr>
              <a:t> </a:t>
            </a:r>
            <a:r>
              <a:rPr lang="en-US" altLang="zh-CN" sz="1350" dirty="0">
                <a:solidFill>
                  <a:schemeClr val="bg1"/>
                </a:solidFill>
              </a:rPr>
              <a:t>in</a:t>
            </a:r>
            <a:r>
              <a:rPr lang="zh-CN" altLang="en-US" sz="1350" dirty="0">
                <a:solidFill>
                  <a:schemeClr val="bg1"/>
                </a:solidFill>
              </a:rPr>
              <a:t> </a:t>
            </a:r>
            <a:r>
              <a:rPr lang="en-US" altLang="zh-CN" sz="1350" dirty="0">
                <a:solidFill>
                  <a:schemeClr val="bg1"/>
                </a:solidFill>
              </a:rPr>
              <a:t>images!</a:t>
            </a:r>
            <a:r>
              <a:rPr lang="zh-CN" altLang="en-US" sz="1350" dirty="0">
                <a:solidFill>
                  <a:schemeClr val="bg1"/>
                </a:solidFill>
              </a:rPr>
              <a:t> </a:t>
            </a:r>
            <a:endParaRPr lang="en-US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37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72" grpId="0"/>
      <p:bldP spid="77" grpId="0"/>
      <p:bldP spid="31" grpId="0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D5B8-E92A-7544-8830-8FCA3F66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684" y="436334"/>
            <a:ext cx="5353718" cy="620202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</a:rPr>
              <a:t>Three Steps for Deep Learning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2D7AE-7CCA-614D-9548-A588A2161C1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09BABC3-C46A-514D-8D03-3BC7ED67136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76628" y="1366637"/>
          <a:ext cx="6488585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文字方塊 7">
            <a:extLst>
              <a:ext uri="{FF2B5EF4-FFF2-40B4-BE49-F238E27FC236}">
                <a16:creationId xmlns:a16="http://schemas.microsoft.com/office/drawing/2014/main" id="{1D0CF7C2-2783-3545-85B2-A204887A9780}"/>
              </a:ext>
            </a:extLst>
          </p:cNvPr>
          <p:cNvSpPr txBox="1"/>
          <p:nvPr/>
        </p:nvSpPr>
        <p:spPr>
          <a:xfrm>
            <a:off x="1690707" y="4145581"/>
            <a:ext cx="1395205" cy="7386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100" dirty="0"/>
              <a:t>Neural </a:t>
            </a:r>
          </a:p>
          <a:p>
            <a:pPr algn="ctr"/>
            <a:r>
              <a:rPr lang="en-US" altLang="zh-TW" sz="2100" dirty="0"/>
              <a:t>Network</a:t>
            </a:r>
            <a:endParaRPr lang="zh-TW" altLang="en-US" sz="21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88AF848-6483-F141-9F1C-09F603F000D1}"/>
              </a:ext>
            </a:extLst>
          </p:cNvPr>
          <p:cNvSpPr txBox="1"/>
          <p:nvPr/>
        </p:nvSpPr>
        <p:spPr>
          <a:xfrm>
            <a:off x="4093389" y="4145580"/>
            <a:ext cx="1395205" cy="738664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100" dirty="0"/>
              <a:t>Loss</a:t>
            </a:r>
            <a:r>
              <a:rPr lang="zh-CN" altLang="en-US" sz="2100" dirty="0"/>
              <a:t> </a:t>
            </a:r>
            <a:r>
              <a:rPr lang="en-US" altLang="zh-CN" sz="2100" dirty="0"/>
              <a:t>Function</a:t>
            </a:r>
            <a:endParaRPr lang="zh-TW" altLang="en-US" sz="2100" dirty="0"/>
          </a:p>
        </p:txBody>
      </p:sp>
      <p:sp>
        <p:nvSpPr>
          <p:cNvPr id="9" name="文字方塊 7">
            <a:extLst>
              <a:ext uri="{FF2B5EF4-FFF2-40B4-BE49-F238E27FC236}">
                <a16:creationId xmlns:a16="http://schemas.microsoft.com/office/drawing/2014/main" id="{ECBEDE01-0087-9846-B40D-B338ECAA2253}"/>
              </a:ext>
            </a:extLst>
          </p:cNvPr>
          <p:cNvSpPr txBox="1"/>
          <p:nvPr/>
        </p:nvSpPr>
        <p:spPr>
          <a:xfrm>
            <a:off x="6475521" y="4145580"/>
            <a:ext cx="1395205" cy="73866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100" dirty="0"/>
              <a:t>Gradient</a:t>
            </a:r>
            <a:r>
              <a:rPr lang="zh-CN" altLang="en-US" sz="2100" dirty="0"/>
              <a:t> </a:t>
            </a:r>
            <a:r>
              <a:rPr lang="en-US" altLang="zh-CN" sz="2100" dirty="0"/>
              <a:t>Descent</a:t>
            </a:r>
            <a:endParaRPr lang="zh-TW" altLang="en-US" sz="2100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758B118-6AA5-3149-BDDB-08DEEDF76FEC}"/>
              </a:ext>
            </a:extLst>
          </p:cNvPr>
          <p:cNvSpPr/>
          <p:nvPr/>
        </p:nvSpPr>
        <p:spPr>
          <a:xfrm>
            <a:off x="2299905" y="3680821"/>
            <a:ext cx="176808" cy="46475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B557C03C-40BD-434F-971D-DF94A5447615}"/>
              </a:ext>
            </a:extLst>
          </p:cNvPr>
          <p:cNvSpPr/>
          <p:nvPr/>
        </p:nvSpPr>
        <p:spPr>
          <a:xfrm>
            <a:off x="4702586" y="3680821"/>
            <a:ext cx="176808" cy="46475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3E7F5A3-285E-C840-8E71-65D526E70DF9}"/>
              </a:ext>
            </a:extLst>
          </p:cNvPr>
          <p:cNvSpPr/>
          <p:nvPr/>
        </p:nvSpPr>
        <p:spPr>
          <a:xfrm>
            <a:off x="7084719" y="3680821"/>
            <a:ext cx="176808" cy="46475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1618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72E52-9DD8-CA43-B5C2-9D0C621F48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924" y="1554723"/>
            <a:ext cx="7721429" cy="3117891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perceptron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neuron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connects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inputs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40235-FD76-C74B-9A19-30A250A342E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2FF36-901B-9D50-15A7-7190029DB684}"/>
              </a:ext>
            </a:extLst>
          </p:cNvPr>
          <p:cNvSpPr/>
          <p:nvPr/>
        </p:nvSpPr>
        <p:spPr>
          <a:xfrm>
            <a:off x="1566417" y="5045947"/>
            <a:ext cx="1122830" cy="71269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8850C7-355E-1D9D-FE7B-D017FD1B42FC}"/>
              </a:ext>
            </a:extLst>
          </p:cNvPr>
          <p:cNvSpPr/>
          <p:nvPr/>
        </p:nvSpPr>
        <p:spPr>
          <a:xfrm>
            <a:off x="3059040" y="5045947"/>
            <a:ext cx="1122830" cy="71269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E688E8-D471-29B5-4B54-9EDDE875F28A}"/>
              </a:ext>
            </a:extLst>
          </p:cNvPr>
          <p:cNvSpPr/>
          <p:nvPr/>
        </p:nvSpPr>
        <p:spPr>
          <a:xfrm>
            <a:off x="4585281" y="5045947"/>
            <a:ext cx="1122830" cy="71269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67875-918B-A597-620B-3FA67325BC9E}"/>
              </a:ext>
            </a:extLst>
          </p:cNvPr>
          <p:cNvSpPr/>
          <p:nvPr/>
        </p:nvSpPr>
        <p:spPr>
          <a:xfrm>
            <a:off x="6419128" y="5022863"/>
            <a:ext cx="1122830" cy="71269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B2A3B7-7AD1-7AA9-9DBB-B354CCFB286B}"/>
              </a:ext>
            </a:extLst>
          </p:cNvPr>
          <p:cNvSpPr/>
          <p:nvPr/>
        </p:nvSpPr>
        <p:spPr>
          <a:xfrm>
            <a:off x="4124719" y="3705045"/>
            <a:ext cx="927848" cy="443310"/>
          </a:xfrm>
          <a:prstGeom prst="ellipse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C5D879-F6B2-20A5-3A09-9D619C107F07}"/>
              </a:ext>
            </a:extLst>
          </p:cNvPr>
          <p:cNvCxnSpPr>
            <a:cxnSpLocks/>
            <a:stCxn id="5" idx="0"/>
            <a:endCxn id="9" idx="3"/>
          </p:cNvCxnSpPr>
          <p:nvPr/>
        </p:nvCxnSpPr>
        <p:spPr>
          <a:xfrm flipV="1">
            <a:off x="2127831" y="4083434"/>
            <a:ext cx="2132768" cy="96251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9E0278-99E2-B678-E448-66A4708F2C1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620456" y="4148355"/>
            <a:ext cx="870697" cy="89759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9956C7-32F4-2EB4-3384-E4D31A23266E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743285" y="4148355"/>
            <a:ext cx="403412" cy="89759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611028-1F94-3010-C63E-9B10D00B4111}"/>
              </a:ext>
            </a:extLst>
          </p:cNvPr>
          <p:cNvCxnSpPr>
            <a:cxnSpLocks/>
            <a:stCxn id="8" idx="0"/>
            <a:endCxn id="9" idx="5"/>
          </p:cNvCxnSpPr>
          <p:nvPr/>
        </p:nvCxnSpPr>
        <p:spPr>
          <a:xfrm flipH="1" flipV="1">
            <a:off x="4916687" y="4083433"/>
            <a:ext cx="2063856" cy="93942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CCCDB8-4361-630F-AD71-731C11AEAC00}"/>
                  </a:ext>
                </a:extLst>
              </p:cNvPr>
              <p:cNvSpPr txBox="1"/>
              <p:nvPr/>
            </p:nvSpPr>
            <p:spPr>
              <a:xfrm>
                <a:off x="5624556" y="5254222"/>
                <a:ext cx="946065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CCCDB8-4361-630F-AD71-731C11AEA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556" y="5254222"/>
                <a:ext cx="946065" cy="3231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16F695-F9E7-9A94-6E37-9E2E93DC3A14}"/>
                  </a:ext>
                </a:extLst>
              </p:cNvPr>
              <p:cNvSpPr txBox="1"/>
              <p:nvPr/>
            </p:nvSpPr>
            <p:spPr>
              <a:xfrm>
                <a:off x="1787316" y="5175260"/>
                <a:ext cx="73958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1350" dirty="0"/>
              </a:p>
              <a:p>
                <a:pPr algn="ctr"/>
                <a:r>
                  <a:rPr lang="en-US" altLang="zh-CN" sz="1350" dirty="0"/>
                  <a:t>(Bias)</a:t>
                </a:r>
                <a:endParaRPr lang="en-US" sz="135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16F695-F9E7-9A94-6E37-9E2E93DC3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316" y="5175260"/>
                <a:ext cx="739589" cy="507831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EA39FA-CA85-FBCB-448A-BC17FFF95680}"/>
                  </a:ext>
                </a:extLst>
              </p:cNvPr>
              <p:cNvSpPr txBox="1"/>
              <p:nvPr/>
            </p:nvSpPr>
            <p:spPr>
              <a:xfrm>
                <a:off x="3169490" y="5159920"/>
                <a:ext cx="9624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350" dirty="0"/>
                  <a:t>Attribute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EA39FA-CA85-FBCB-448A-BC17FFF95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490" y="5159920"/>
                <a:ext cx="962442" cy="507831"/>
              </a:xfrm>
              <a:prstGeom prst="rect">
                <a:avLst/>
              </a:prstGeom>
              <a:blipFill>
                <a:blip r:embed="rId4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0694EED-1C06-8106-6C87-61C6C48FDA94}"/>
                  </a:ext>
                </a:extLst>
              </p:cNvPr>
              <p:cNvSpPr txBox="1"/>
              <p:nvPr/>
            </p:nvSpPr>
            <p:spPr>
              <a:xfrm>
                <a:off x="4662114" y="5175259"/>
                <a:ext cx="9624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350" dirty="0"/>
                  <a:t>Attribute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0694EED-1C06-8106-6C87-61C6C48FD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114" y="5175259"/>
                <a:ext cx="962442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00C69B-6742-BB0E-F28D-B7E6CD07C450}"/>
                  </a:ext>
                </a:extLst>
              </p:cNvPr>
              <p:cNvSpPr txBox="1"/>
              <p:nvPr/>
            </p:nvSpPr>
            <p:spPr>
              <a:xfrm>
                <a:off x="6513258" y="5171632"/>
                <a:ext cx="9624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350" dirty="0"/>
                  <a:t>Attribute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00C69B-6742-BB0E-F28D-B7E6CD07C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258" y="5171632"/>
                <a:ext cx="962442" cy="507831"/>
              </a:xfrm>
              <a:prstGeom prst="rect">
                <a:avLst/>
              </a:prstGeom>
              <a:blipFill>
                <a:blip r:embed="rId6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B2480D-084B-9943-8BE5-7026B36E8F56}"/>
                  </a:ext>
                </a:extLst>
              </p:cNvPr>
              <p:cNvSpPr txBox="1"/>
              <p:nvPr/>
            </p:nvSpPr>
            <p:spPr>
              <a:xfrm>
                <a:off x="2954393" y="4323418"/>
                <a:ext cx="24186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B2480D-084B-9943-8BE5-7026B36E8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393" y="4323418"/>
                <a:ext cx="241861" cy="207749"/>
              </a:xfrm>
              <a:prstGeom prst="rect">
                <a:avLst/>
              </a:prstGeom>
              <a:blipFill>
                <a:blip r:embed="rId7"/>
                <a:stretch>
                  <a:fillRect l="-10000" r="-500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C0015CF-60A0-E378-3623-75CCA35B4113}"/>
                  </a:ext>
                </a:extLst>
              </p:cNvPr>
              <p:cNvSpPr txBox="1"/>
              <p:nvPr/>
            </p:nvSpPr>
            <p:spPr>
              <a:xfrm>
                <a:off x="3814343" y="4427293"/>
                <a:ext cx="23782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C0015CF-60A0-E378-3623-75CCA35B4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343" y="4427293"/>
                <a:ext cx="237822" cy="207749"/>
              </a:xfrm>
              <a:prstGeom prst="rect">
                <a:avLst/>
              </a:prstGeom>
              <a:blipFill>
                <a:blip r:embed="rId8"/>
                <a:stretch>
                  <a:fillRect l="-10000" r="-500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07B7A1-EACD-CFFF-0B76-F701D4F9A6E0}"/>
                  </a:ext>
                </a:extLst>
              </p:cNvPr>
              <p:cNvSpPr txBox="1"/>
              <p:nvPr/>
            </p:nvSpPr>
            <p:spPr>
              <a:xfrm>
                <a:off x="4661020" y="4468460"/>
                <a:ext cx="24186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07B7A1-EACD-CFFF-0B76-F701D4F9A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020" y="4468460"/>
                <a:ext cx="241861" cy="207749"/>
              </a:xfrm>
              <a:prstGeom prst="rect">
                <a:avLst/>
              </a:prstGeom>
              <a:blipFill>
                <a:blip r:embed="rId9"/>
                <a:stretch>
                  <a:fillRect l="-10526" r="-526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682A76-0976-F4AC-143D-5AA5B970AC17}"/>
                  </a:ext>
                </a:extLst>
              </p:cNvPr>
              <p:cNvSpPr txBox="1"/>
              <p:nvPr/>
            </p:nvSpPr>
            <p:spPr>
              <a:xfrm>
                <a:off x="6066117" y="4323418"/>
                <a:ext cx="24686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682A76-0976-F4AC-143D-5AA5B970A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117" y="4323418"/>
                <a:ext cx="246862" cy="207749"/>
              </a:xfrm>
              <a:prstGeom prst="rect">
                <a:avLst/>
              </a:prstGeom>
              <a:blipFill>
                <a:blip r:embed="rId10"/>
                <a:stretch>
                  <a:fillRect l="-476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7FF8B784-D527-8D67-880C-261F638810B0}"/>
              </a:ext>
            </a:extLst>
          </p:cNvPr>
          <p:cNvSpPr/>
          <p:nvPr/>
        </p:nvSpPr>
        <p:spPr>
          <a:xfrm>
            <a:off x="6274190" y="3690491"/>
            <a:ext cx="1088024" cy="501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b="1" dirty="0">
                <a:solidFill>
                  <a:schemeClr val="tx1"/>
                </a:solidFill>
              </a:rPr>
              <a:t>Measure</a:t>
            </a:r>
            <a:r>
              <a:rPr lang="zh-CN" altLang="en-US" sz="1350" b="1" dirty="0">
                <a:solidFill>
                  <a:schemeClr val="tx1"/>
                </a:solidFill>
              </a:rPr>
              <a:t> </a:t>
            </a:r>
            <a:r>
              <a:rPr lang="en-US" altLang="zh-CN" sz="1350" b="1" dirty="0">
                <a:solidFill>
                  <a:schemeClr val="tx1"/>
                </a:solidFill>
              </a:rPr>
              <a:t>of</a:t>
            </a:r>
            <a:r>
              <a:rPr lang="zh-CN" altLang="en-US" sz="1350" b="1" dirty="0">
                <a:solidFill>
                  <a:schemeClr val="tx1"/>
                </a:solidFill>
              </a:rPr>
              <a:t> </a:t>
            </a:r>
            <a:r>
              <a:rPr lang="en-US" altLang="zh-CN" sz="1350" b="1" dirty="0">
                <a:solidFill>
                  <a:schemeClr val="tx1"/>
                </a:solidFill>
              </a:rPr>
              <a:t>importance</a:t>
            </a:r>
            <a:endParaRPr lang="en-US" sz="1350" b="1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E72674-73D5-DCD1-9822-4248498CC0AB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590230" y="3941228"/>
            <a:ext cx="683960" cy="36471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53BD3DE-988B-84E7-4219-068F26F0CA9F}"/>
              </a:ext>
            </a:extLst>
          </p:cNvPr>
          <p:cNvSpPr txBox="1"/>
          <p:nvPr/>
        </p:nvSpPr>
        <p:spPr>
          <a:xfrm>
            <a:off x="389800" y="5240710"/>
            <a:ext cx="11117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Input</a:t>
            </a:r>
            <a:r>
              <a:rPr lang="zh-CN" altLang="en-US" sz="1350" dirty="0"/>
              <a:t> </a:t>
            </a:r>
            <a:r>
              <a:rPr lang="en-US" altLang="zh-CN" sz="1350" dirty="0"/>
              <a:t>Layer</a:t>
            </a:r>
            <a:endParaRPr lang="en-US" sz="13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5FF0B-402C-9E91-69E5-7F63DF680E91}"/>
              </a:ext>
            </a:extLst>
          </p:cNvPr>
          <p:cNvSpPr txBox="1"/>
          <p:nvPr/>
        </p:nvSpPr>
        <p:spPr>
          <a:xfrm>
            <a:off x="2764744" y="3735677"/>
            <a:ext cx="12658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Weighted</a:t>
            </a:r>
            <a:r>
              <a:rPr lang="zh-CN" altLang="en-US" sz="1350" dirty="0"/>
              <a:t> </a:t>
            </a:r>
            <a:r>
              <a:rPr lang="en-US" altLang="zh-CN" sz="1350" dirty="0"/>
              <a:t>Sum</a:t>
            </a:r>
            <a:endParaRPr lang="en-US" sz="135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5AF7D2-967D-820F-27EE-73003CD5F86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585281" y="3433027"/>
            <a:ext cx="3362" cy="27201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8CD016-3B04-9C63-C93F-0F92D796FA91}"/>
              </a:ext>
            </a:extLst>
          </p:cNvPr>
          <p:cNvSpPr txBox="1"/>
          <p:nvPr/>
        </p:nvSpPr>
        <p:spPr>
          <a:xfrm>
            <a:off x="3792939" y="2429917"/>
            <a:ext cx="1584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284DFF"/>
                </a:solidFill>
              </a:rPr>
              <a:t>Output</a:t>
            </a:r>
            <a:r>
              <a:rPr lang="zh-CN" altLang="en-US" sz="1350" dirty="0">
                <a:solidFill>
                  <a:srgbClr val="284DFF"/>
                </a:solidFill>
              </a:rPr>
              <a:t> </a:t>
            </a:r>
            <a:r>
              <a:rPr lang="en-US" altLang="zh-CN" sz="1350" dirty="0">
                <a:solidFill>
                  <a:srgbClr val="284DFF"/>
                </a:solidFill>
              </a:rPr>
              <a:t>Label:</a:t>
            </a:r>
            <a:r>
              <a:rPr lang="zh-CN" altLang="en-US" sz="1350" dirty="0">
                <a:solidFill>
                  <a:srgbClr val="284DFF"/>
                </a:solidFill>
              </a:rPr>
              <a:t> </a:t>
            </a:r>
            <a:r>
              <a:rPr lang="en-US" altLang="zh-CN" sz="1350" dirty="0">
                <a:solidFill>
                  <a:srgbClr val="284DFF"/>
                </a:solidFill>
              </a:rPr>
              <a:t>-1/1</a:t>
            </a:r>
            <a:endParaRPr lang="en-US" sz="1350" dirty="0">
              <a:solidFill>
                <a:srgbClr val="284DFF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8F9E5E-0EEF-09E6-2E67-6C8FEFE05730}"/>
              </a:ext>
            </a:extLst>
          </p:cNvPr>
          <p:cNvSpPr/>
          <p:nvPr/>
        </p:nvSpPr>
        <p:spPr>
          <a:xfrm>
            <a:off x="4121358" y="2981270"/>
            <a:ext cx="927848" cy="451757"/>
          </a:xfrm>
          <a:prstGeom prst="ellipse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D09FC4-D5E5-B29B-2D63-8CC5CF0BC5E2}"/>
              </a:ext>
            </a:extLst>
          </p:cNvPr>
          <p:cNvCxnSpPr>
            <a:cxnSpLocks/>
          </p:cNvCxnSpPr>
          <p:nvPr/>
        </p:nvCxnSpPr>
        <p:spPr>
          <a:xfrm flipH="1" flipV="1">
            <a:off x="4591555" y="2706916"/>
            <a:ext cx="3362" cy="27201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92CA338A-4360-D58B-9FE8-D1332BF1B1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97205" y="3112922"/>
            <a:ext cx="388701" cy="192276"/>
          </a:xfrm>
          <a:prstGeom prst="bentConnector3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6E6C170-9F02-591D-EA75-F253FAB09CCE}"/>
              </a:ext>
            </a:extLst>
          </p:cNvPr>
          <p:cNvSpPr txBox="1"/>
          <p:nvPr/>
        </p:nvSpPr>
        <p:spPr>
          <a:xfrm>
            <a:off x="2956904" y="3076886"/>
            <a:ext cx="13876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Step</a:t>
            </a:r>
            <a:r>
              <a:rPr lang="zh-CN" altLang="en-US" sz="1350" dirty="0"/>
              <a:t> </a:t>
            </a:r>
            <a:r>
              <a:rPr lang="en-US" altLang="zh-CN" sz="1350" dirty="0"/>
              <a:t>Function</a:t>
            </a:r>
            <a:endParaRPr lang="en-US" sz="1350" dirty="0"/>
          </a:p>
        </p:txBody>
      </p:sp>
      <p:pic>
        <p:nvPicPr>
          <p:cNvPr id="33" name="Picture 2" descr="Σ - Wiktionary">
            <a:extLst>
              <a:ext uri="{FF2B5EF4-FFF2-40B4-BE49-F238E27FC236}">
                <a16:creationId xmlns:a16="http://schemas.microsoft.com/office/drawing/2014/main" id="{FB190E18-9531-7EA7-FD31-D34446C39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30" y="3748508"/>
            <a:ext cx="396961" cy="39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3C36963-9187-42B4-841B-9A408BE658ED}"/>
                  </a:ext>
                </a:extLst>
              </p:cNvPr>
              <p:cNvSpPr txBox="1"/>
              <p:nvPr/>
            </p:nvSpPr>
            <p:spPr>
              <a:xfrm>
                <a:off x="7763545" y="4946799"/>
                <a:ext cx="687881" cy="785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5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35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3C36963-9187-42B4-841B-9A408BE65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545" y="4946799"/>
                <a:ext cx="687881" cy="785408"/>
              </a:xfrm>
              <a:prstGeom prst="rect">
                <a:avLst/>
              </a:prstGeom>
              <a:blipFill>
                <a:blip r:embed="rId12"/>
                <a:stretch>
                  <a:fillRect l="-3636" t="-1587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4FC86E-7C1F-42D3-5A2C-6875547F0846}"/>
                  </a:ext>
                </a:extLst>
              </p:cNvPr>
              <p:cNvSpPr txBox="1"/>
              <p:nvPr/>
            </p:nvSpPr>
            <p:spPr>
              <a:xfrm>
                <a:off x="6809252" y="4438704"/>
                <a:ext cx="1629998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4FC86E-7C1F-42D3-5A2C-6875547F0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252" y="4438704"/>
                <a:ext cx="1629998" cy="207749"/>
              </a:xfrm>
              <a:prstGeom prst="rect">
                <a:avLst/>
              </a:prstGeom>
              <a:blipFill>
                <a:blip r:embed="rId13"/>
                <a:stretch>
                  <a:fillRect l="-2326" t="-5882" r="-3876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CCA4DE3-3184-F5C9-5EB9-8090AE4833DF}"/>
                  </a:ext>
                </a:extLst>
              </p:cNvPr>
              <p:cNvSpPr/>
              <p:nvPr/>
            </p:nvSpPr>
            <p:spPr>
              <a:xfrm>
                <a:off x="5133454" y="3769070"/>
                <a:ext cx="713593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CCA4DE3-3184-F5C9-5EB9-8090AE483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54" y="3769070"/>
                <a:ext cx="713593" cy="3742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33CBBFC-6EFA-5E0B-2F9C-6E194F89F625}"/>
                  </a:ext>
                </a:extLst>
              </p:cNvPr>
              <p:cNvSpPr txBox="1"/>
              <p:nvPr/>
            </p:nvSpPr>
            <p:spPr>
              <a:xfrm>
                <a:off x="5177018" y="2980471"/>
                <a:ext cx="2033505" cy="463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zh-CN" altLang="en-US" sz="135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sSup>
                                  <m:sSupPr>
                                    <m:ctrlPr>
                                      <a:rPr lang="en-US" altLang="zh-CN" sz="135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35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35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zh-CN" sz="135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13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3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sz="13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zh-CN" altLang="en-US" sz="135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350" i="1">
                                    <a:solidFill>
                                      <a:srgbClr val="284DFF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33CBBFC-6EFA-5E0B-2F9C-6E194F89F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18" y="2980471"/>
                <a:ext cx="2033505" cy="463460"/>
              </a:xfrm>
              <a:prstGeom prst="rect">
                <a:avLst/>
              </a:prstGeom>
              <a:blipFill>
                <a:blip r:embed="rId15"/>
                <a:stretch>
                  <a:fillRect l="-1242" t="-226316" r="-1863" b="-3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4098"/>
          <p:cNvSpPr txBox="1">
            <a:spLocks noChangeArrowheads="1"/>
          </p:cNvSpPr>
          <p:nvPr/>
        </p:nvSpPr>
        <p:spPr>
          <a:xfrm>
            <a:off x="0" y="0"/>
            <a:ext cx="9144000" cy="1362307"/>
          </a:xfrm>
          <a:prstGeom prst="rect">
            <a:avLst/>
          </a:prstGeom>
          <a:noFill/>
        </p:spPr>
        <p:txBody>
          <a:bodyPr vert="horz" lIns="69056" tIns="34529" rIns="69056" bIns="34529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mtClean="0"/>
              <a:t>Perceptron: Predecessor of a Neural Network</a:t>
            </a:r>
            <a:endParaRPr lang="en-US" altLang="en-US" sz="3000" dirty="0"/>
          </a:p>
        </p:txBody>
      </p:sp>
      <p:sp>
        <p:nvSpPr>
          <p:cNvPr id="40" name="Rectangle 39"/>
          <p:cNvSpPr/>
          <p:nvPr/>
        </p:nvSpPr>
        <p:spPr>
          <a:xfrm>
            <a:off x="147385" y="6049753"/>
            <a:ext cx="8934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dirty="0"/>
              <a:t>Invented in 1957 by Frank Rosenblatt. The original perceptron model does not have a non-linear activation function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7741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7720-281A-BD49-9159-205519CC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302" y="458407"/>
            <a:ext cx="2710451" cy="620202"/>
          </a:xfrm>
        </p:spPr>
        <p:txBody>
          <a:bodyPr>
            <a:normAutofit/>
          </a:bodyPr>
          <a:lstStyle/>
          <a:p>
            <a:r>
              <a:rPr lang="en-US" altLang="zh-CN" sz="3600" b="1" dirty="0" err="1">
                <a:solidFill>
                  <a:srgbClr val="C00000"/>
                </a:solidFill>
              </a:rPr>
              <a:t>P</a:t>
            </a:r>
            <a:r>
              <a:rPr lang="en-US" sz="3600" b="1" dirty="0" err="1">
                <a:solidFill>
                  <a:srgbClr val="C00000"/>
                </a:solidFill>
              </a:rPr>
              <a:t>erceptrons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72E52-9DD8-CA43-B5C2-9D0C621F48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924" y="1663583"/>
            <a:ext cx="7721429" cy="3117891"/>
          </a:xfrm>
        </p:spPr>
        <p:txBody>
          <a:bodyPr/>
          <a:lstStyle/>
          <a:p>
            <a:r>
              <a:rPr lang="en-US" altLang="zh-CN" dirty="0"/>
              <a:t>V</a:t>
            </a:r>
            <a:r>
              <a:rPr lang="en-US" dirty="0"/>
              <a:t>ery intuitive,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/>
              <a:t>easy to implement</a:t>
            </a:r>
            <a:r>
              <a:rPr lang="en-US" altLang="zh-CN" dirty="0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zh-CN" dirty="0"/>
              <a:t>A</a:t>
            </a:r>
            <a:r>
              <a:rPr lang="en-US" dirty="0"/>
              <a:t> good entry point to the (re-discovered) modern state-of-the-art machine learning algorithms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deep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learning</a:t>
            </a:r>
            <a:r>
              <a:rPr lang="en-US" altLang="zh-CN" dirty="0">
                <a:ea typeface="ＭＳ Ｐゴシック" panose="020B0600070205080204" pitchFamily="34" charset="-128"/>
              </a:rPr>
              <a:t>.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40235-FD76-C74B-9A19-30A250A342E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153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52B0D-2749-4545-8FAC-CE64E9A3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487" y="678701"/>
            <a:ext cx="7886700" cy="620202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Artificial Neurons and the McCulloch-Pitts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042BD-EA4C-1947-BFA3-B0E9934617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2126300"/>
            <a:ext cx="4054187" cy="311789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initial idea of the perceptron dates back to the work of Warren McCulloch and Walter Pitts in 1943</a:t>
            </a:r>
          </a:p>
          <a:p>
            <a:endParaRPr lang="en-US" dirty="0"/>
          </a:p>
          <a:p>
            <a:r>
              <a:rPr lang="en-US" altLang="zh-CN" dirty="0"/>
              <a:t>D</a:t>
            </a:r>
            <a:r>
              <a:rPr lang="en-US" dirty="0"/>
              <a:t>rew an analogy between biological neurons and simple logic gates with </a:t>
            </a:r>
            <a:r>
              <a:rPr lang="en-US" dirty="0">
                <a:solidFill>
                  <a:srgbClr val="FF0000"/>
                </a:solidFill>
              </a:rPr>
              <a:t>binary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22A33-09A7-DD44-9B32-D193138D46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CBC7CC-2DA7-6B45-9B3A-3C96B440A3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6"/>
          <a:stretch/>
        </p:blipFill>
        <p:spPr>
          <a:xfrm>
            <a:off x="4748646" y="2269184"/>
            <a:ext cx="4165886" cy="231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4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A5C1A-F633-ED42-8476-50E479833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35" y="360234"/>
            <a:ext cx="6018730" cy="62020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Frank Rosenblatt’s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DD3C4A-941F-414C-B46E-03C1AC3C1DAD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628650" y="2002631"/>
                <a:ext cx="4171950" cy="3117891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Frank Rosenblatt published</a:t>
                </a:r>
                <a:r>
                  <a:rPr lang="zh-CN" altLang="en-US" dirty="0"/>
                  <a:t> </a:t>
                </a:r>
                <a:r>
                  <a:rPr lang="en-US" dirty="0"/>
                  <a:t>the first concept of the Perceptron learning rule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1957.</a:t>
                </a:r>
              </a:p>
              <a:p>
                <a:r>
                  <a:rPr lang="en-US" dirty="0"/>
                  <a:t>The main idea was to define an algorithm in order to learn the values of the </a:t>
                </a:r>
                <a:r>
                  <a:rPr lang="en-US" dirty="0">
                    <a:solidFill>
                      <a:srgbClr val="FF0000"/>
                    </a:solidFill>
                  </a:rPr>
                  <a:t>weights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 </a:t>
                </a:r>
                <a:r>
                  <a:rPr lang="en-US" dirty="0"/>
                  <a:t>that are then </a:t>
                </a:r>
                <a:r>
                  <a:rPr lang="en-US" dirty="0">
                    <a:solidFill>
                      <a:srgbClr val="284DFF"/>
                    </a:solidFill>
                  </a:rPr>
                  <a:t>multiplied with the input features</a:t>
                </a:r>
                <a:r>
                  <a:rPr lang="en-US" dirty="0"/>
                  <a:t> in order to make a decision whether </a:t>
                </a:r>
                <a:r>
                  <a:rPr lang="en-US" dirty="0">
                    <a:solidFill>
                      <a:srgbClr val="00B050"/>
                    </a:solidFill>
                  </a:rPr>
                  <a:t>a neuron fires or not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DD3C4A-941F-414C-B46E-03C1AC3C1D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628650" y="2002631"/>
                <a:ext cx="4171950" cy="3117891"/>
              </a:xfrm>
              <a:blipFill>
                <a:blip r:embed="rId2"/>
                <a:stretch>
                  <a:fillRect l="-1515" t="-4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2A854-71CA-C340-A12D-C3FBB9417DB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7210B5-8BD8-2A4E-B35F-E7B418586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65" y="1912787"/>
            <a:ext cx="4326605" cy="2705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E0C708-EC2A-8F42-9CBD-2C3D2AA4A515}"/>
              </a:ext>
            </a:extLst>
          </p:cNvPr>
          <p:cNvSpPr txBox="1"/>
          <p:nvPr/>
        </p:nvSpPr>
        <p:spPr>
          <a:xfrm>
            <a:off x="5414452" y="4803428"/>
            <a:ext cx="310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blogs.umass.edu</a:t>
            </a:r>
            <a:r>
              <a:rPr lang="en-US" sz="1350" dirty="0"/>
              <a:t>/brain-wars/files/2016/03/rosenblatt-1957.pdf</a:t>
            </a:r>
          </a:p>
        </p:txBody>
      </p:sp>
    </p:spTree>
    <p:extLst>
      <p:ext uri="{BB962C8B-B14F-4D97-AF65-F5344CB8AC3E}">
        <p14:creationId xmlns:p14="http://schemas.microsoft.com/office/powerpoint/2010/main" val="28382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8FEC-9C03-2848-8919-2B3F1D52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161" y="295978"/>
            <a:ext cx="2381678" cy="62020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P</a:t>
            </a:r>
            <a:r>
              <a:rPr lang="en-US" sz="3600" b="1" dirty="0">
                <a:solidFill>
                  <a:srgbClr val="C00000"/>
                </a:solidFill>
              </a:rPr>
              <a:t>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AF60C-3042-8B40-BB9A-A3ED8EEC7A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zh-CN" dirty="0"/>
              <a:t>Weights: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altLang="zh-CN" dirty="0"/>
          </a:p>
          <a:p>
            <a:r>
              <a:rPr lang="en-US" altLang="zh-CN" dirty="0"/>
              <a:t>Accumulation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F3BB6-7ADF-2642-B0F8-D0A12B6DE80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674805-6954-5D40-9EDB-246A5C8972B6}"/>
                  </a:ext>
                </a:extLst>
              </p:cNvPr>
              <p:cNvSpPr txBox="1"/>
              <p:nvPr/>
            </p:nvSpPr>
            <p:spPr>
              <a:xfrm>
                <a:off x="2067181" y="1359431"/>
                <a:ext cx="707181" cy="785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674805-6954-5D40-9EDB-246A5C897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81" y="1359431"/>
                <a:ext cx="707181" cy="785408"/>
              </a:xfrm>
              <a:prstGeom prst="rect">
                <a:avLst/>
              </a:prstGeom>
              <a:blipFill>
                <a:blip r:embed="rId2"/>
                <a:stretch>
                  <a:fillRect l="-1754" t="-1613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4ACBCB-2939-BE46-ADD3-63AF748EBE34}"/>
                  </a:ext>
                </a:extLst>
              </p:cNvPr>
              <p:cNvSpPr txBox="1"/>
              <p:nvPr/>
            </p:nvSpPr>
            <p:spPr>
              <a:xfrm>
                <a:off x="2207789" y="3561577"/>
                <a:ext cx="1629998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4ACBCB-2939-BE46-ADD3-63AF748EB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789" y="3561577"/>
                <a:ext cx="1629998" cy="207749"/>
              </a:xfrm>
              <a:prstGeom prst="rect">
                <a:avLst/>
              </a:prstGeom>
              <a:blipFill>
                <a:blip r:embed="rId3"/>
                <a:stretch>
                  <a:fillRect l="-1538" t="-5882" r="-3077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64676D-74EA-AA40-B26A-88D9AC992992}"/>
                  </a:ext>
                </a:extLst>
              </p:cNvPr>
              <p:cNvSpPr txBox="1"/>
              <p:nvPr/>
            </p:nvSpPr>
            <p:spPr>
              <a:xfrm>
                <a:off x="1149284" y="3255221"/>
                <a:ext cx="790666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64676D-74EA-AA40-B26A-88D9AC992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284" y="3255221"/>
                <a:ext cx="790666" cy="765402"/>
              </a:xfrm>
              <a:prstGeom prst="rect">
                <a:avLst/>
              </a:prstGeom>
              <a:blipFill>
                <a:blip r:embed="rId4"/>
                <a:stretch>
                  <a:fillRect l="-4762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1226F2-6268-9749-888C-E08154B4173C}"/>
                  </a:ext>
                </a:extLst>
              </p:cNvPr>
              <p:cNvSpPr txBox="1"/>
              <p:nvPr/>
            </p:nvSpPr>
            <p:spPr>
              <a:xfrm>
                <a:off x="1075832" y="5762837"/>
                <a:ext cx="301890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350" i="1">
                          <a:latin typeface="Cambria Math" panose="02040503050406030204" pitchFamily="18" charset="0"/>
                        </a:rPr>
                        <m:t> ⋯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1226F2-6268-9749-888C-E08154B41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832" y="5762837"/>
                <a:ext cx="3018903" cy="207749"/>
              </a:xfrm>
              <a:prstGeom prst="rect">
                <a:avLst/>
              </a:prstGeom>
              <a:blipFill>
                <a:blip r:embed="rId5"/>
                <a:stretch>
                  <a:fillRect l="-837" t="-5882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FA862FE7-3ADC-9B40-9F1E-37086143E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309" y="2144839"/>
            <a:ext cx="4810861" cy="255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46A252-CD16-2E41-890F-D8F4BB7EF869}"/>
                  </a:ext>
                </a:extLst>
              </p:cNvPr>
              <p:cNvSpPr txBox="1"/>
              <p:nvPr/>
            </p:nvSpPr>
            <p:spPr>
              <a:xfrm>
                <a:off x="5924433" y="2229839"/>
                <a:ext cx="24186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46A252-CD16-2E41-890F-D8F4BB7EF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433" y="2229839"/>
                <a:ext cx="241861" cy="207749"/>
              </a:xfrm>
              <a:prstGeom prst="rect">
                <a:avLst/>
              </a:prstGeom>
              <a:blipFill>
                <a:blip r:embed="rId7"/>
                <a:stretch>
                  <a:fillRect l="-10000" r="-500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FEA062-5839-EE44-9AAC-BCE86C902D5F}"/>
                  </a:ext>
                </a:extLst>
              </p:cNvPr>
              <p:cNvSpPr txBox="1"/>
              <p:nvPr/>
            </p:nvSpPr>
            <p:spPr>
              <a:xfrm>
                <a:off x="5333285" y="2358388"/>
                <a:ext cx="23782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FEA062-5839-EE44-9AAC-BCE86C902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285" y="2358388"/>
                <a:ext cx="237822" cy="207749"/>
              </a:xfrm>
              <a:prstGeom prst="rect">
                <a:avLst/>
              </a:prstGeom>
              <a:blipFill>
                <a:blip r:embed="rId8"/>
                <a:stretch>
                  <a:fillRect l="-10526" r="-526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9BA746-E994-2843-8D40-3377A4D2F990}"/>
                  </a:ext>
                </a:extLst>
              </p:cNvPr>
              <p:cNvSpPr txBox="1"/>
              <p:nvPr/>
            </p:nvSpPr>
            <p:spPr>
              <a:xfrm>
                <a:off x="5769462" y="2054861"/>
                <a:ext cx="55060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35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350" i="1">
                          <a:solidFill>
                            <a:srgbClr val="284DFF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9BA746-E994-2843-8D40-3377A4D2F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462" y="2054861"/>
                <a:ext cx="550600" cy="207749"/>
              </a:xfrm>
              <a:prstGeom prst="rect">
                <a:avLst/>
              </a:prstGeom>
              <a:blipFill>
                <a:blip r:embed="rId9"/>
                <a:stretch>
                  <a:fillRect l="-6818" r="-681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640A46-5D1C-C348-8300-DE54E0CE8F5C}"/>
                  </a:ext>
                </a:extLst>
              </p:cNvPr>
              <p:cNvSpPr txBox="1"/>
              <p:nvPr/>
            </p:nvSpPr>
            <p:spPr>
              <a:xfrm>
                <a:off x="5115210" y="2364806"/>
                <a:ext cx="22435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35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640A46-5D1C-C348-8300-DE54E0CE8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210" y="2364806"/>
                <a:ext cx="224357" cy="207749"/>
              </a:xfrm>
              <a:prstGeom prst="rect">
                <a:avLst/>
              </a:prstGeom>
              <a:blipFill>
                <a:blip r:embed="rId10"/>
                <a:stretch>
                  <a:fillRect l="-15789" r="-526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8642E3-8C8C-A943-BBB6-7FF289B07B7E}"/>
                  </a:ext>
                </a:extLst>
              </p:cNvPr>
              <p:cNvSpPr/>
              <p:nvPr/>
            </p:nvSpPr>
            <p:spPr>
              <a:xfrm>
                <a:off x="5906079" y="2904067"/>
                <a:ext cx="713593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8642E3-8C8C-A943-BBB6-7FF289B07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079" y="2904067"/>
                <a:ext cx="713593" cy="3742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752662A-EFB0-214F-851C-1D806A7910E3}"/>
              </a:ext>
            </a:extLst>
          </p:cNvPr>
          <p:cNvSpPr/>
          <p:nvPr/>
        </p:nvSpPr>
        <p:spPr>
          <a:xfrm>
            <a:off x="4096276" y="1649684"/>
            <a:ext cx="574098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1350" dirty="0">
                <a:solidFill>
                  <a:srgbClr val="FF0000"/>
                </a:solidFill>
              </a:rPr>
              <a:t>T</a:t>
            </a:r>
            <a:r>
              <a:rPr lang="en-US" sz="1350" dirty="0">
                <a:solidFill>
                  <a:srgbClr val="FF0000"/>
                </a:solidFill>
              </a:rPr>
              <a:t>he signals of variable magnitudes arrive at the dendrites</a:t>
            </a:r>
            <a:r>
              <a:rPr lang="en-US" altLang="zh-CN" sz="135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7587D2-39C3-F44F-9C20-94FCC44E3515}"/>
              </a:ext>
            </a:extLst>
          </p:cNvPr>
          <p:cNvSpPr/>
          <p:nvPr/>
        </p:nvSpPr>
        <p:spPr>
          <a:xfrm>
            <a:off x="4213309" y="4641383"/>
            <a:ext cx="436597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350" dirty="0">
                <a:solidFill>
                  <a:srgbClr val="284DFF"/>
                </a:solidFill>
              </a:rPr>
              <a:t>Those input signals are then accumulated in the cell body of the neuron</a:t>
            </a:r>
            <a:r>
              <a:rPr lang="en-US" altLang="zh-CN" sz="1350" dirty="0">
                <a:solidFill>
                  <a:srgbClr val="284DFF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B084B77-52E5-764E-97D8-D9A906EF7374}"/>
                  </a:ext>
                </a:extLst>
              </p:cNvPr>
              <p:cNvSpPr/>
              <p:nvPr/>
            </p:nvSpPr>
            <p:spPr>
              <a:xfrm>
                <a:off x="863095" y="4151026"/>
                <a:ext cx="3444379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altLang="zh-CN" sz="1350" dirty="0"/>
                  <a:t>L</a:t>
                </a:r>
                <a:r>
                  <a:rPr lang="en-US" sz="1350" dirty="0"/>
                  <a:t>earn the values of the </a:t>
                </a:r>
                <a:r>
                  <a:rPr lang="en-US" sz="1350" dirty="0">
                    <a:solidFill>
                      <a:srgbClr val="FF0000"/>
                    </a:solidFill>
                  </a:rPr>
                  <a:t>weights </a:t>
                </a:r>
                <a14:m>
                  <m:oMath xmlns:m="http://schemas.openxmlformats.org/officeDocument/2006/math">
                    <m:r>
                      <a:rPr lang="en-US" altLang="zh-CN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 </a:t>
                </a:r>
                <a:r>
                  <a:rPr lang="en-US" sz="1350" dirty="0"/>
                  <a:t>that are then </a:t>
                </a:r>
                <a:r>
                  <a:rPr lang="en-US" sz="1350" dirty="0">
                    <a:solidFill>
                      <a:srgbClr val="284DFF"/>
                    </a:solidFill>
                  </a:rPr>
                  <a:t>multiplied with the input features</a:t>
                </a:r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B084B77-52E5-764E-97D8-D9A906EF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95" y="4151026"/>
                <a:ext cx="3444379" cy="507831"/>
              </a:xfrm>
              <a:prstGeom prst="rect">
                <a:avLst/>
              </a:prstGeom>
              <a:blipFill>
                <a:blip r:embed="rId12"/>
                <a:stretch>
                  <a:fillRect l="-368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69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8FEC-9C03-2848-8919-2B3F1D52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875" y="457124"/>
            <a:ext cx="2576887" cy="62020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P</a:t>
            </a:r>
            <a:r>
              <a:rPr lang="en-US" sz="3600" b="1" dirty="0">
                <a:solidFill>
                  <a:srgbClr val="C00000"/>
                </a:solidFill>
              </a:rPr>
              <a:t>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AF60C-3042-8B40-BB9A-A3ED8EEC7A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2002631"/>
            <a:ext cx="3429689" cy="3117891"/>
          </a:xfrm>
        </p:spPr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dirty="0"/>
              <a:t>the accumulated signal </a:t>
            </a:r>
            <a:r>
              <a:rPr lang="en-US" dirty="0">
                <a:solidFill>
                  <a:srgbClr val="284DFF"/>
                </a:solidFill>
              </a:rPr>
              <a:t>exceeds</a:t>
            </a:r>
            <a:r>
              <a:rPr lang="en-US" dirty="0"/>
              <a:t> a certain </a:t>
            </a:r>
            <a:r>
              <a:rPr lang="en-US" dirty="0">
                <a:solidFill>
                  <a:srgbClr val="FF0000"/>
                </a:solidFill>
              </a:rPr>
              <a:t>threshold</a:t>
            </a:r>
            <a:r>
              <a:rPr lang="en-US" dirty="0"/>
              <a:t>, a output signal is generated that will be passed on by the axon.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F3BB6-7ADF-2642-B0F8-D0A12B6DE80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622726-395A-B94B-8DDC-ADBB7F455502}"/>
                  </a:ext>
                </a:extLst>
              </p:cNvPr>
              <p:cNvSpPr txBox="1"/>
              <p:nvPr/>
            </p:nvSpPr>
            <p:spPr>
              <a:xfrm>
                <a:off x="684518" y="4789407"/>
                <a:ext cx="30391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𝑝𝑎𝑠𝑠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𝑝𝑟𝑒𝑑𝑖𝑐𝑡</m:t>
                          </m:r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284DFF"/>
                        </a:solidFill>
                        <a:latin typeface="Cambria Math" panose="02040503050406030204" pitchFamily="18" charset="0"/>
                      </a:rPr>
                      <m:t>𝑜𝑡h𝑒𝑟𝑤𝑖𝑠𝑒</m:t>
                    </m:r>
                    <m:r>
                      <a:rPr lang="zh-CN" altLang="en-US" i="1">
                        <a:solidFill>
                          <a:srgbClr val="284D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284DFF"/>
                        </a:solidFill>
                        <a:latin typeface="Cambria Math" panose="02040503050406030204" pitchFamily="18" charset="0"/>
                      </a:rPr>
                      <m:t>𝑝𝑟𝑒𝑑𝑖𝑐𝑡</m:t>
                    </m:r>
                  </m:oMath>
                </a14:m>
                <a:r>
                  <a:rPr lang="zh-CN" altLang="en-US" dirty="0">
                    <a:solidFill>
                      <a:srgbClr val="284D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284DFF"/>
                    </a:solidFill>
                  </a:rPr>
                  <a:t>-1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622726-395A-B94B-8DDC-ADBB7F455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18" y="4789407"/>
                <a:ext cx="3039102" cy="553998"/>
              </a:xfrm>
              <a:prstGeom prst="rect">
                <a:avLst/>
              </a:prstGeom>
              <a:blipFill>
                <a:blip r:embed="rId2"/>
                <a:stretch>
                  <a:fillRect l="-2075" t="-4545" r="-8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726354-06E9-E549-9FB5-4E1F345AC227}"/>
                  </a:ext>
                </a:extLst>
              </p:cNvPr>
              <p:cNvSpPr txBox="1"/>
              <p:nvPr/>
            </p:nvSpPr>
            <p:spPr>
              <a:xfrm>
                <a:off x="1078449" y="5581798"/>
                <a:ext cx="2033505" cy="463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zh-CN" altLang="en-US" sz="135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sSup>
                                  <m:sSupPr>
                                    <m:ctrlPr>
                                      <a:rPr lang="en-US" altLang="zh-CN" sz="135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35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35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zh-CN" sz="135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13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3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sz="13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zh-CN" altLang="en-US" sz="135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350" i="1">
                                    <a:solidFill>
                                      <a:srgbClr val="284DFF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726354-06E9-E549-9FB5-4E1F345AC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49" y="5581798"/>
                <a:ext cx="2033505" cy="463460"/>
              </a:xfrm>
              <a:prstGeom prst="rect">
                <a:avLst/>
              </a:prstGeom>
              <a:blipFill>
                <a:blip r:embed="rId3"/>
                <a:stretch>
                  <a:fillRect l="-1242" t="-226316" r="-1863" b="-3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D062ABA9-6F88-9541-9547-C57D5CCCD604}"/>
              </a:ext>
            </a:extLst>
          </p:cNvPr>
          <p:cNvSpPr/>
          <p:nvPr/>
        </p:nvSpPr>
        <p:spPr>
          <a:xfrm>
            <a:off x="3374077" y="5682353"/>
            <a:ext cx="15696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111111"/>
                </a:solidFill>
                <a:latin typeface="Helvetica" pitchFamily="2" charset="0"/>
              </a:rPr>
              <a:t>activation function</a:t>
            </a:r>
            <a:endParaRPr lang="en-US" sz="135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686A705-8757-9347-A832-78FE6F97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309" y="2144839"/>
            <a:ext cx="4810861" cy="255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9D51BE-107D-C746-86C3-DDE70EFD0302}"/>
                  </a:ext>
                </a:extLst>
              </p:cNvPr>
              <p:cNvSpPr txBox="1"/>
              <p:nvPr/>
            </p:nvSpPr>
            <p:spPr>
              <a:xfrm>
                <a:off x="5924433" y="2229839"/>
                <a:ext cx="24186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9D51BE-107D-C746-86C3-DDE70EFD0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433" y="2229839"/>
                <a:ext cx="241861" cy="207749"/>
              </a:xfrm>
              <a:prstGeom prst="rect">
                <a:avLst/>
              </a:prstGeom>
              <a:blipFill>
                <a:blip r:embed="rId5"/>
                <a:stretch>
                  <a:fillRect l="-10000" r="-500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2C295B-7553-E14E-8C5F-8B4745254972}"/>
                  </a:ext>
                </a:extLst>
              </p:cNvPr>
              <p:cNvSpPr txBox="1"/>
              <p:nvPr/>
            </p:nvSpPr>
            <p:spPr>
              <a:xfrm>
                <a:off x="5333285" y="2358388"/>
                <a:ext cx="23782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2C295B-7553-E14E-8C5F-8B4745254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285" y="2358388"/>
                <a:ext cx="237822" cy="207749"/>
              </a:xfrm>
              <a:prstGeom prst="rect">
                <a:avLst/>
              </a:prstGeom>
              <a:blipFill>
                <a:blip r:embed="rId6"/>
                <a:stretch>
                  <a:fillRect l="-10526" r="-526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0A9319-66C8-2A49-806F-2C1056DDFB71}"/>
                  </a:ext>
                </a:extLst>
              </p:cNvPr>
              <p:cNvSpPr txBox="1"/>
              <p:nvPr/>
            </p:nvSpPr>
            <p:spPr>
              <a:xfrm>
                <a:off x="5769462" y="2054861"/>
                <a:ext cx="55060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35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350" i="1">
                          <a:solidFill>
                            <a:srgbClr val="284DFF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0A9319-66C8-2A49-806F-2C1056DDF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462" y="2054861"/>
                <a:ext cx="550600" cy="207749"/>
              </a:xfrm>
              <a:prstGeom prst="rect">
                <a:avLst/>
              </a:prstGeom>
              <a:blipFill>
                <a:blip r:embed="rId7"/>
                <a:stretch>
                  <a:fillRect l="-6818" r="-681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51F061-849C-BE43-B12E-D019D15219CC}"/>
                  </a:ext>
                </a:extLst>
              </p:cNvPr>
              <p:cNvSpPr txBox="1"/>
              <p:nvPr/>
            </p:nvSpPr>
            <p:spPr>
              <a:xfrm>
                <a:off x="5115210" y="2364806"/>
                <a:ext cx="22435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350" i="1">
                              <a:solidFill>
                                <a:srgbClr val="284D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51F061-849C-BE43-B12E-D019D1521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210" y="2364806"/>
                <a:ext cx="224357" cy="207749"/>
              </a:xfrm>
              <a:prstGeom prst="rect">
                <a:avLst/>
              </a:prstGeom>
              <a:blipFill>
                <a:blip r:embed="rId8"/>
                <a:stretch>
                  <a:fillRect l="-15789" r="-526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36C7B9-2DEF-534D-ADF4-7D5976493B0B}"/>
                  </a:ext>
                </a:extLst>
              </p:cNvPr>
              <p:cNvSpPr/>
              <p:nvPr/>
            </p:nvSpPr>
            <p:spPr>
              <a:xfrm>
                <a:off x="5906079" y="2904067"/>
                <a:ext cx="713593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36C7B9-2DEF-534D-ADF4-7D5976493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079" y="2904067"/>
                <a:ext cx="713593" cy="3742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93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D3F57-C9CA-3E42-843E-B3DF7B8D2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638" y="382011"/>
            <a:ext cx="4087188" cy="62020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A</a:t>
            </a:r>
            <a:r>
              <a:rPr lang="en-US" sz="3600" b="1" dirty="0">
                <a:solidFill>
                  <a:srgbClr val="C00000"/>
                </a:solidFill>
              </a:rPr>
              <a:t>ctivation </a:t>
            </a:r>
            <a:r>
              <a:rPr lang="en-US" altLang="zh-CN" sz="3600" b="1" dirty="0">
                <a:solidFill>
                  <a:srgbClr val="C00000"/>
                </a:solidFill>
              </a:rPr>
              <a:t>F</a:t>
            </a:r>
            <a:r>
              <a:rPr lang="en-US" sz="3600" b="1" dirty="0">
                <a:solidFill>
                  <a:srgbClr val="C00000"/>
                </a:solidFill>
              </a:rPr>
              <a:t>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1F118-3378-0249-AC3D-6DC8F249A2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Unit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B87BC-4E0F-E84B-8378-D9C18E44667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7494AF-7A60-5941-B7EE-EAEF4DC6AE40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0C4D73-543D-8E47-A206-CD561674EFAC}"/>
                  </a:ext>
                </a:extLst>
              </p:cNvPr>
              <p:cNvSpPr txBox="1"/>
              <p:nvPr/>
            </p:nvSpPr>
            <p:spPr>
              <a:xfrm>
                <a:off x="954560" y="3197302"/>
                <a:ext cx="2033505" cy="463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brk m:alnAt="7"/>
                                  </m:rPr>
                                  <a:rPr lang="zh-CN" altLang="en-US" sz="135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sSup>
                                  <m:sSupPr>
                                    <m:ctrlPr>
                                      <a:rPr lang="en-US" altLang="zh-CN" sz="135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35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35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zh-CN" sz="135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13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3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sz="13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zh-CN" altLang="en-US" sz="135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350" i="1">
                                    <a:solidFill>
                                      <a:srgbClr val="284DFF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0C4D73-543D-8E47-A206-CD561674E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60" y="3197302"/>
                <a:ext cx="2033505" cy="463460"/>
              </a:xfrm>
              <a:prstGeom prst="rect">
                <a:avLst/>
              </a:prstGeom>
              <a:blipFill>
                <a:blip r:embed="rId2"/>
                <a:stretch>
                  <a:fillRect l="-1863" t="-226316" r="-1863" b="-3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8524796-B048-4B41-9B9D-8C3273E85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859" y="2070460"/>
            <a:ext cx="2300747" cy="298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lh3.googleusercontent.com/proxy/CzlGbc3Xhc3v4hgYaif5JvDTlILC8ZmajQz6uygvO6eNKPXt-fl7lHQh6xzRWqAvRSOkIn8aNvSd1hgLu6ElNX-Z0K9-5cQIMFg6h_Dek6ihYnAPvQOzEOwA4g69HkHykQ">
            <a:extLst>
              <a:ext uri="{FF2B5EF4-FFF2-40B4-BE49-F238E27FC236}">
                <a16:creationId xmlns:a16="http://schemas.microsoft.com/office/drawing/2014/main" id="{D61029F0-DBEB-6E48-B1F3-98E564716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476" y="2834458"/>
            <a:ext cx="2675744" cy="17838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748E59-C0A0-0A4D-B4EA-124CDA1DD4EE}"/>
              </a:ext>
            </a:extLst>
          </p:cNvPr>
          <p:cNvSpPr/>
          <p:nvPr/>
        </p:nvSpPr>
        <p:spPr>
          <a:xfrm>
            <a:off x="6310719" y="2443286"/>
            <a:ext cx="2204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Sigmoid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</a:rPr>
              <a:t>Function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11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A18CAE3898994FAB247E2CCD1B148B" ma:contentTypeVersion="39" ma:contentTypeDescription="Create a new document." ma:contentTypeScope="" ma:versionID="3bbc55b3155cd471b3a15f69a34d3a0e">
  <xsd:schema xmlns:xsd="http://www.w3.org/2001/XMLSchema" xmlns:xs="http://www.w3.org/2001/XMLSchema" xmlns:p="http://schemas.microsoft.com/office/2006/metadata/properties" xmlns:ns3="7412b504-485f-4eaf-a42a-3d3c57f68c2c" xmlns:ns4="e159a28f-02d5-4282-a89c-cd53759e3099" targetNamespace="http://schemas.microsoft.com/office/2006/metadata/properties" ma:root="true" ma:fieldsID="25dba92a01b1e6a2f4156c29c77bd84b" ns3:_="" ns4:_="">
    <xsd:import namespace="7412b504-485f-4eaf-a42a-3d3c57f68c2c"/>
    <xsd:import namespace="e159a28f-02d5-4282-a89c-cd53759e309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Teams_Channel_Section_Location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12b504-485f-4eaf-a42a-3d3c57f68c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NotebookType" ma:index="19" nillable="true" ma:displayName="Notebook Type" ma:internalName="NotebookType">
      <xsd:simpleType>
        <xsd:restriction base="dms:Text"/>
      </xsd:simpleType>
    </xsd:element>
    <xsd:element name="FolderType" ma:index="20" nillable="true" ma:displayName="Folder Type" ma:internalName="FolderType">
      <xsd:simpleType>
        <xsd:restriction base="dms:Text"/>
      </xsd:simpleType>
    </xsd:element>
    <xsd:element name="CultureName" ma:index="21" nillable="true" ma:displayName="Culture Name" ma:internalName="CultureName">
      <xsd:simpleType>
        <xsd:restriction base="dms:Text"/>
      </xsd:simpleType>
    </xsd:element>
    <xsd:element name="AppVersion" ma:index="22" nillable="true" ma:displayName="App Version" ma:internalName="AppVersion">
      <xsd:simpleType>
        <xsd:restriction base="dms:Text"/>
      </xsd:simpleType>
    </xsd:element>
    <xsd:element name="TeamsChannelId" ma:index="23" nillable="true" ma:displayName="Teams Channel Id" ma:internalName="TeamsChannelId">
      <xsd:simpleType>
        <xsd:restriction base="dms:Text"/>
      </xsd:simpleType>
    </xsd:element>
    <xsd:element name="Owner" ma:index="24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5" nillable="true" ma:displayName="Math Settings" ma:internalName="Math_Settings">
      <xsd:simpleType>
        <xsd:restriction base="dms:Text"/>
      </xsd:simpleType>
    </xsd:element>
    <xsd:element name="DefaultSectionNames" ma:index="26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7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8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9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0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1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2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3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4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5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6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7" nillable="true" ma:displayName="Is Collaboration Space Locked" ma:internalName="Is_Collaboration_Space_Locked">
      <xsd:simpleType>
        <xsd:restriction base="dms:Boolean"/>
      </xsd:simpleType>
    </xsd:element>
    <xsd:element name="IsNotebookLocked" ma:index="38" nillable="true" ma:displayName="Is Notebook Locked" ma:internalName="IsNotebookLocked">
      <xsd:simpleType>
        <xsd:restriction base="dms:Boolean"/>
      </xsd:simpleType>
    </xsd:element>
    <xsd:element name="Teams_Channel_Section_Location" ma:index="39" nillable="true" ma:displayName="Teams Channel Section Location" ma:internalName="Teams_Channel_Section_Location">
      <xsd:simpleType>
        <xsd:restriction base="dms:Text"/>
      </xsd:simpleType>
    </xsd:element>
    <xsd:element name="MediaServiceDateTaken" ma:index="4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41" nillable="true" ma:displayName="Length (seconds)" ma:internalName="MediaLengthInSeconds" ma:readOnly="true">
      <xsd:simpleType>
        <xsd:restriction base="dms:Unknown"/>
      </xsd:simpleType>
    </xsd:element>
    <xsd:element name="MediaServiceLocation" ma:index="42" nillable="true" ma:displayName="Location" ma:internalName="MediaServiceLocation" ma:readOnly="true">
      <xsd:simpleType>
        <xsd:restriction base="dms:Text"/>
      </xsd:simpleType>
    </xsd:element>
    <xsd:element name="MediaServiceSearchProperties" ma:index="4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44" nillable="true" ma:displayName="_activity" ma:hidden="true" ma:internalName="_activity">
      <xsd:simpleType>
        <xsd:restriction base="dms:Note"/>
      </xsd:simpleType>
    </xsd:element>
    <xsd:element name="MediaServiceObjectDetectorVersions" ma:index="4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46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59a28f-02d5-4282-a89c-cd53759e309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s xmlns="7412b504-485f-4eaf-a42a-3d3c57f68c2c" xsi:nil="true"/>
    <Self_Registration_Enabled xmlns="7412b504-485f-4eaf-a42a-3d3c57f68c2c" xsi:nil="true"/>
    <Teachers xmlns="7412b504-485f-4eaf-a42a-3d3c57f68c2c">
      <UserInfo>
        <DisplayName/>
        <AccountId xsi:nil="true"/>
        <AccountType/>
      </UserInfo>
    </Teachers>
    <Students xmlns="7412b504-485f-4eaf-a42a-3d3c57f68c2c">
      <UserInfo>
        <DisplayName/>
        <AccountId xsi:nil="true"/>
        <AccountType/>
      </UserInfo>
    </Students>
    <Student_Groups xmlns="7412b504-485f-4eaf-a42a-3d3c57f68c2c">
      <UserInfo>
        <DisplayName/>
        <AccountId xsi:nil="true"/>
        <AccountType/>
      </UserInfo>
    </Student_Groups>
    <Is_Collaboration_Space_Locked xmlns="7412b504-485f-4eaf-a42a-3d3c57f68c2c" xsi:nil="true"/>
    <Teams_Channel_Section_Location xmlns="7412b504-485f-4eaf-a42a-3d3c57f68c2c" xsi:nil="true"/>
    <Math_Settings xmlns="7412b504-485f-4eaf-a42a-3d3c57f68c2c" xsi:nil="true"/>
    <Has_Teacher_Only_SectionGroup xmlns="7412b504-485f-4eaf-a42a-3d3c57f68c2c" xsi:nil="true"/>
    <LMS_Mappings xmlns="7412b504-485f-4eaf-a42a-3d3c57f68c2c" xsi:nil="true"/>
    <Invited_Teachers xmlns="7412b504-485f-4eaf-a42a-3d3c57f68c2c" xsi:nil="true"/>
    <FolderType xmlns="7412b504-485f-4eaf-a42a-3d3c57f68c2c" xsi:nil="true"/>
    <Owner xmlns="7412b504-485f-4eaf-a42a-3d3c57f68c2c">
      <UserInfo>
        <DisplayName/>
        <AccountId xsi:nil="true"/>
        <AccountType/>
      </UserInfo>
    </Owner>
    <Distribution_Groups xmlns="7412b504-485f-4eaf-a42a-3d3c57f68c2c" xsi:nil="true"/>
    <AppVersion xmlns="7412b504-485f-4eaf-a42a-3d3c57f68c2c" xsi:nil="true"/>
    <TeamsChannelId xmlns="7412b504-485f-4eaf-a42a-3d3c57f68c2c" xsi:nil="true"/>
    <DefaultSectionNames xmlns="7412b504-485f-4eaf-a42a-3d3c57f68c2c" xsi:nil="true"/>
    <NotebookType xmlns="7412b504-485f-4eaf-a42a-3d3c57f68c2c" xsi:nil="true"/>
    <Invited_Students xmlns="7412b504-485f-4eaf-a42a-3d3c57f68c2c" xsi:nil="true"/>
    <IsNotebookLocked xmlns="7412b504-485f-4eaf-a42a-3d3c57f68c2c" xsi:nil="true"/>
    <_activity xmlns="7412b504-485f-4eaf-a42a-3d3c57f68c2c" xsi:nil="true"/>
    <CultureName xmlns="7412b504-485f-4eaf-a42a-3d3c57f68c2c" xsi:nil="true"/>
  </documentManagement>
</p:properties>
</file>

<file path=customXml/itemProps1.xml><?xml version="1.0" encoding="utf-8"?>
<ds:datastoreItem xmlns:ds="http://schemas.openxmlformats.org/officeDocument/2006/customXml" ds:itemID="{FD964D29-D39A-42AC-A3A6-C5E1DAE7A5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12b504-485f-4eaf-a42a-3d3c57f68c2c"/>
    <ds:schemaRef ds:uri="e159a28f-02d5-4282-a89c-cd53759e30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85B7CE-9568-4DA8-910D-4A948F3698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6E2690-D0F4-4CC7-8C65-73B9873F61F3}">
  <ds:schemaRefs>
    <ds:schemaRef ds:uri="http://schemas.microsoft.com/office/infopath/2007/PartnerControls"/>
    <ds:schemaRef ds:uri="http://purl.org/dc/dcmitype/"/>
    <ds:schemaRef ds:uri="7412b504-485f-4eaf-a42a-3d3c57f68c2c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e159a28f-02d5-4282-a89c-cd53759e3099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4377</TotalTime>
  <Words>2525</Words>
  <Application>Microsoft Office PowerPoint</Application>
  <PresentationFormat>On-screen Show (4:3)</PresentationFormat>
  <Paragraphs>331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等线</vt:lpstr>
      <vt:lpstr>等线 Light</vt:lpstr>
      <vt:lpstr>ＭＳ Ｐゴシック</vt:lpstr>
      <vt:lpstr>新細明體</vt:lpstr>
      <vt:lpstr>Arial</vt:lpstr>
      <vt:lpstr>Calibri</vt:lpstr>
      <vt:lpstr>Calibri Light</vt:lpstr>
      <vt:lpstr>Cambria Math</vt:lpstr>
      <vt:lpstr>Helvetica</vt:lpstr>
      <vt:lpstr>Times New Roman</vt:lpstr>
      <vt:lpstr>Wingdings</vt:lpstr>
      <vt:lpstr>Office Theme</vt:lpstr>
      <vt:lpstr>Neural Networks and Deep learning</vt:lpstr>
      <vt:lpstr>Neural Network for Classification</vt:lpstr>
      <vt:lpstr>PowerPoint Presentation</vt:lpstr>
      <vt:lpstr>Perceptrons</vt:lpstr>
      <vt:lpstr>Artificial Neurons and the McCulloch-Pitts Model</vt:lpstr>
      <vt:lpstr>Frank Rosenblatt’s Perceptron</vt:lpstr>
      <vt:lpstr>Perceptron</vt:lpstr>
      <vt:lpstr>Perceptron</vt:lpstr>
      <vt:lpstr>Activation Function</vt:lpstr>
      <vt:lpstr>The Perceptron Learning Rule</vt:lpstr>
      <vt:lpstr>The Perceptron Learning Rule</vt:lpstr>
      <vt:lpstr>Sample Code</vt:lpstr>
      <vt:lpstr>Perceptron v.s. Logistic Regression </vt:lpstr>
      <vt:lpstr>Problems with Perceptrons</vt:lpstr>
      <vt:lpstr>Multi Layered Perceptrons (MLP) </vt:lpstr>
      <vt:lpstr>Multi Layered Perceptrons (MLP) </vt:lpstr>
      <vt:lpstr>Neural Network Optimization</vt:lpstr>
      <vt:lpstr>Feed Forward Neural Networks </vt:lpstr>
      <vt:lpstr>Backpropagation </vt:lpstr>
      <vt:lpstr>Multiple Output Perceptron</vt:lpstr>
      <vt:lpstr>Single Layer Neural Network</vt:lpstr>
      <vt:lpstr>Two-Layer Neural Network</vt:lpstr>
      <vt:lpstr>Deep Neural Network</vt:lpstr>
      <vt:lpstr>Deep Neural Network</vt:lpstr>
      <vt:lpstr>Three Steps for Deep Learning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and Deep learning</dc:title>
  <dc:creator>Li, Qi [COM S]</dc:creator>
  <cp:lastModifiedBy>Li, Qi [COM S]</cp:lastModifiedBy>
  <cp:revision>4</cp:revision>
  <dcterms:created xsi:type="dcterms:W3CDTF">2025-05-09T19:25:57Z</dcterms:created>
  <dcterms:modified xsi:type="dcterms:W3CDTF">2025-05-12T20:23:12Z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0x010100E6A18CAE3898994FAB247E2CCD1B148B</vt:lpwstr>
  </property>
</Properties>
</file>